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49" d="100"/>
          <a:sy n="49" d="100"/>
        </p:scale>
        <p:origin x="-9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B6C8B7-8374-435B-95EE-FB708E9A0C43}" type="datetimeFigureOut">
              <a:rPr lang="x-none" smtClean="0"/>
              <a:pPr/>
              <a:t>4/19/2017</a:t>
            </a:fld>
            <a:endParaRPr lang="x-non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x-non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B6366B-ECD2-490E-8066-B50E47A231BD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6C8B7-8374-435B-95EE-FB708E9A0C43}" type="datetimeFigureOut">
              <a:rPr lang="x-none" smtClean="0"/>
              <a:pPr/>
              <a:t>4/19/2017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6366B-ECD2-490E-8066-B50E47A231BD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6C8B7-8374-435B-95EE-FB708E9A0C43}" type="datetimeFigureOut">
              <a:rPr lang="x-none" smtClean="0"/>
              <a:pPr/>
              <a:t>4/19/2017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6366B-ECD2-490E-8066-B50E47A231BD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6C8B7-8374-435B-95EE-FB708E9A0C43}" type="datetimeFigureOut">
              <a:rPr lang="x-none" smtClean="0"/>
              <a:pPr/>
              <a:t>4/19/2017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6366B-ECD2-490E-8066-B50E47A231B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6C8B7-8374-435B-95EE-FB708E9A0C43}" type="datetimeFigureOut">
              <a:rPr lang="x-none" smtClean="0"/>
              <a:pPr/>
              <a:t>4/19/2017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6366B-ECD2-490E-8066-B50E47A231B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6C8B7-8374-435B-95EE-FB708E9A0C43}" type="datetimeFigureOut">
              <a:rPr lang="x-none" smtClean="0"/>
              <a:pPr/>
              <a:t>4/19/2017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6366B-ECD2-490E-8066-B50E47A231B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6C8B7-8374-435B-95EE-FB708E9A0C43}" type="datetimeFigureOut">
              <a:rPr lang="x-none" smtClean="0"/>
              <a:pPr/>
              <a:t>4/19/2017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6366B-ECD2-490E-8066-B50E47A231BD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6C8B7-8374-435B-95EE-FB708E9A0C43}" type="datetimeFigureOut">
              <a:rPr lang="x-none" smtClean="0"/>
              <a:pPr/>
              <a:t>4/19/2017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6366B-ECD2-490E-8066-B50E47A231B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6C8B7-8374-435B-95EE-FB708E9A0C43}" type="datetimeFigureOut">
              <a:rPr lang="x-none" smtClean="0"/>
              <a:pPr/>
              <a:t>4/19/2017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6366B-ECD2-490E-8066-B50E47A231BD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80B6C8B7-8374-435B-95EE-FB708E9A0C43}" type="datetimeFigureOut">
              <a:rPr lang="x-none" smtClean="0"/>
              <a:pPr/>
              <a:t>4/19/2017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6366B-ECD2-490E-8066-B50E47A231BD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B6C8B7-8374-435B-95EE-FB708E9A0C43}" type="datetimeFigureOut">
              <a:rPr lang="x-none" smtClean="0"/>
              <a:pPr/>
              <a:t>4/19/2017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B6366B-ECD2-490E-8066-B50E47A231B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B6C8B7-8374-435B-95EE-FB708E9A0C43}" type="datetimeFigureOut">
              <a:rPr lang="x-none" smtClean="0"/>
              <a:pPr/>
              <a:t>4/19/2017</a:t>
            </a:fld>
            <a:endParaRPr lang="x-non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x-non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B6366B-ECD2-490E-8066-B50E47A231BD}" type="slidenum">
              <a:rPr lang="x-none" smtClean="0"/>
              <a:pPr/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5490" y="2833394"/>
            <a:ext cx="10363200" cy="1199704"/>
          </a:xfrm>
        </p:spPr>
        <p:txBody>
          <a:bodyPr/>
          <a:lstStyle/>
          <a:p>
            <a:endParaRPr lang="en-US" dirty="0"/>
          </a:p>
          <a:p>
            <a:endParaRPr lang="x-none" dirty="0"/>
          </a:p>
        </p:txBody>
      </p:sp>
      <p:pic>
        <p:nvPicPr>
          <p:cNvPr id="5" name="Picture 4" descr="e-trgovina-kolica-lar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059" y="1906619"/>
            <a:ext cx="3891064" cy="31079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6191" y="335603"/>
            <a:ext cx="8001000" cy="2971801"/>
          </a:xfrm>
        </p:spPr>
        <p:txBody>
          <a:bodyPr>
            <a:normAutofit/>
          </a:bodyPr>
          <a:lstStyle/>
          <a:p>
            <a:r>
              <a:rPr lang="x-none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Трговачки капитал</a:t>
            </a:r>
          </a:p>
        </p:txBody>
      </p:sp>
    </p:spTree>
    <p:extLst>
      <p:ext uri="{BB962C8B-B14F-4D97-AF65-F5344CB8AC3E}">
        <p14:creationId xmlns:p14="http://schemas.microsoft.com/office/powerpoint/2010/main" xmlns="" val="246580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rgovina-minimalni-tehnicki-uvje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6313" y="4163438"/>
            <a:ext cx="3609609" cy="240273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 dirty="0"/>
          </a:p>
          <a:p>
            <a:endParaRPr lang="x-non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/>
              <a:t/>
            </a:r>
            <a:br>
              <a:rPr lang="x-none" dirty="0"/>
            </a:br>
            <a:endParaRPr lang="x-none" dirty="0"/>
          </a:p>
        </p:txBody>
      </p:sp>
      <p:sp>
        <p:nvSpPr>
          <p:cNvPr id="4" name="TextBox 3"/>
          <p:cNvSpPr txBox="1"/>
          <p:nvPr/>
        </p:nvSpPr>
        <p:spPr>
          <a:xfrm>
            <a:off x="526425" y="273280"/>
            <a:ext cx="104518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Трговачки капитал је осамостаљени део индустријског капитала који је специјалзован за обављање промета функције</a:t>
            </a:r>
          </a:p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Значај </a:t>
            </a:r>
            <a:r>
              <a:rPr 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трговачког капитала:</a:t>
            </a:r>
          </a:p>
          <a:p>
            <a:pPr marL="514350" indent="-514350">
              <a:buFont typeface="+mj-lt"/>
              <a:buAutoNum type="arabicPeriod"/>
            </a:pPr>
            <a:r>
              <a:rPr 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Захваљујући специјализацији скраћује се време промета, убрзава обрт, што омогућава продужење времена производње</a:t>
            </a:r>
          </a:p>
          <a:p>
            <a:pPr marL="342900" indent="-342900">
              <a:buAutoNum type="arabicPeriod"/>
            </a:pPr>
            <a:r>
              <a:rPr 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Трговина реализује робу различитих произвођача, на тај начин она доприноси нормалном </a:t>
            </a:r>
            <a:r>
              <a:rPr lang="x-none" sz="3000">
                <a:latin typeface="Times New Roman" panose="02020603050405020304" pitchFamily="18" charset="0"/>
                <a:cs typeface="Times New Roman" panose="02020603050405020304" pitchFamily="18" charset="0"/>
              </a:rPr>
              <a:t>одвијању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x-none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друштвене </a:t>
            </a:r>
            <a:r>
              <a:rPr 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репродукције</a:t>
            </a:r>
          </a:p>
          <a:p>
            <a:pPr marL="514350" indent="-514350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x-none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Специјализација </a:t>
            </a:r>
            <a:r>
              <a:rPr 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доприноси </a:t>
            </a:r>
            <a:r>
              <a:rPr lang="x-none" sz="3000">
                <a:latin typeface="Times New Roman" panose="02020603050405020304" pitchFamily="18" charset="0"/>
                <a:cs typeface="Times New Roman" panose="02020603050405020304" pitchFamily="18" charset="0"/>
              </a:rPr>
              <a:t>смањењу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/>
            <a:r>
              <a:rPr lang="x-none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трошкова </a:t>
            </a:r>
            <a:r>
              <a:rPr 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обављање ових послова</a:t>
            </a:r>
          </a:p>
        </p:txBody>
      </p:sp>
    </p:spTree>
    <p:extLst>
      <p:ext uri="{BB962C8B-B14F-4D97-AF65-F5344CB8AC3E}">
        <p14:creationId xmlns:p14="http://schemas.microsoft.com/office/powerpoint/2010/main" xmlns="" val="206763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x-non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x-none" dirty="0"/>
          </a:p>
        </p:txBody>
      </p:sp>
      <p:sp>
        <p:nvSpPr>
          <p:cNvPr id="4" name="TextBox 3"/>
          <p:cNvSpPr txBox="1"/>
          <p:nvPr/>
        </p:nvSpPr>
        <p:spPr>
          <a:xfrm>
            <a:off x="435935" y="452718"/>
            <a:ext cx="1143181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Трговачки профит</a:t>
            </a:r>
          </a:p>
          <a:p>
            <a:endParaRPr 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Уколико би профитна стопа капиталисте трговца била мања од профитне стопе индустријалца, он би свој капитал преселио у производњу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Укупна маса профита се дели између трговца и индустријалца јер се у сфери промета не ствара ни вредност, ни вишак вредности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УП-УР=БРДл-ијп=Ндб'</a:t>
            </a:r>
          </a:p>
        </p:txBody>
      </p:sp>
      <p:pic>
        <p:nvPicPr>
          <p:cNvPr id="6" name="Picture 5" descr="преузимањ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1217" y="4455269"/>
            <a:ext cx="3954210" cy="240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48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7017" y="252014"/>
            <a:ext cx="9867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Трошкови промета (врсте</a:t>
            </a:r>
            <a:r>
              <a:rPr lang="x-none" sz="3600" dirty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5124893" y="1441356"/>
            <a:ext cx="3678865" cy="6804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Трошкови транспорта</a:t>
            </a:r>
          </a:p>
        </p:txBody>
      </p:sp>
      <p:sp>
        <p:nvSpPr>
          <p:cNvPr id="4" name="Rectangle 3"/>
          <p:cNvSpPr/>
          <p:nvPr/>
        </p:nvSpPr>
        <p:spPr>
          <a:xfrm>
            <a:off x="5124893" y="2608521"/>
            <a:ext cx="3678865" cy="6804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Трошкови чувања робних резерви</a:t>
            </a:r>
          </a:p>
        </p:txBody>
      </p:sp>
      <p:sp>
        <p:nvSpPr>
          <p:cNvPr id="5" name="Rectangle 4"/>
          <p:cNvSpPr/>
          <p:nvPr/>
        </p:nvSpPr>
        <p:spPr>
          <a:xfrm>
            <a:off x="630865" y="1928037"/>
            <a:ext cx="3678865" cy="6804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Производни</a:t>
            </a:r>
          </a:p>
        </p:txBody>
      </p:sp>
      <p:cxnSp>
        <p:nvCxnSpPr>
          <p:cNvPr id="7" name="Straight Arrow Connector 6"/>
          <p:cNvCxnSpPr>
            <a:stCxn id="5" idx="3"/>
            <a:endCxn id="3" idx="1"/>
          </p:cNvCxnSpPr>
          <p:nvPr/>
        </p:nvCxnSpPr>
        <p:spPr>
          <a:xfrm flipV="1">
            <a:off x="4309730" y="1781598"/>
            <a:ext cx="815163" cy="486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4" idx="1"/>
          </p:cNvCxnSpPr>
          <p:nvPr/>
        </p:nvCxnSpPr>
        <p:spPr>
          <a:xfrm>
            <a:off x="4309730" y="2268279"/>
            <a:ext cx="815163" cy="68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119730" y="5464974"/>
            <a:ext cx="3678865" cy="6804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Трошкови закупнине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09730" y="5464974"/>
            <a:ext cx="3678865" cy="6804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Трошкови књиговодства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9729" y="5443548"/>
            <a:ext cx="3678865" cy="6804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Трошкови радне снаге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39162" y="4104006"/>
            <a:ext cx="7205330" cy="6804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Непроизводни (чисти трошкови)</a:t>
            </a:r>
          </a:p>
        </p:txBody>
      </p:sp>
      <p:cxnSp>
        <p:nvCxnSpPr>
          <p:cNvPr id="15" name="Straight Arrow Connector 14"/>
          <p:cNvCxnSpPr>
            <a:stCxn id="13" idx="2"/>
            <a:endCxn id="12" idx="0"/>
          </p:cNvCxnSpPr>
          <p:nvPr/>
        </p:nvCxnSpPr>
        <p:spPr>
          <a:xfrm flipH="1">
            <a:off x="2339162" y="4784490"/>
            <a:ext cx="3602665" cy="659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2"/>
          </p:cNvCxnSpPr>
          <p:nvPr/>
        </p:nvCxnSpPr>
        <p:spPr>
          <a:xfrm>
            <a:off x="5941827" y="4784490"/>
            <a:ext cx="0" cy="68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0" idx="0"/>
          </p:cNvCxnSpPr>
          <p:nvPr/>
        </p:nvCxnSpPr>
        <p:spPr>
          <a:xfrm>
            <a:off x="5941827" y="4784490"/>
            <a:ext cx="4017336" cy="68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4816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9851" y="531628"/>
            <a:ext cx="1079204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производне цене трговине</a:t>
            </a:r>
          </a:p>
          <a:p>
            <a:endParaRPr 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Набавне цена</a:t>
            </a:r>
          </a:p>
          <a:p>
            <a:pPr marL="514350" indent="-514350">
              <a:buFont typeface="+mj-lt"/>
              <a:buAutoNum type="arabicPeriod"/>
            </a:pPr>
            <a:r>
              <a:rPr 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Чисти трошкови промета</a:t>
            </a:r>
          </a:p>
          <a:p>
            <a:pPr marL="514350" indent="-514350">
              <a:buFont typeface="+mj-lt"/>
              <a:buAutoNum type="arabicPeriod"/>
            </a:pPr>
            <a:r>
              <a:rPr 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Профит трговца</a:t>
            </a:r>
          </a:p>
          <a:p>
            <a:r>
              <a:rPr 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Продајна цена трговине</a:t>
            </a:r>
          </a:p>
        </p:txBody>
      </p:sp>
      <p:sp>
        <p:nvSpPr>
          <p:cNvPr id="3" name="Rectangle 2"/>
          <p:cNvSpPr/>
          <p:nvPr/>
        </p:nvSpPr>
        <p:spPr>
          <a:xfrm>
            <a:off x="7262037" y="2243470"/>
            <a:ext cx="3934047" cy="765544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Разлика у цени (маржа, рабат)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03767" y="2998381"/>
            <a:ext cx="575221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  <a:endCxn id="3" idx="1"/>
          </p:cNvCxnSpPr>
          <p:nvPr/>
        </p:nvCxnSpPr>
        <p:spPr>
          <a:xfrm>
            <a:off x="5954233" y="2349795"/>
            <a:ext cx="1307804" cy="2764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  <a:stCxn id="3" idx="1"/>
          </p:cNvCxnSpPr>
          <p:nvPr/>
        </p:nvCxnSpPr>
        <p:spPr>
          <a:xfrm flipH="1">
            <a:off x="4359349" y="2626242"/>
            <a:ext cx="2902688" cy="1913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9730" y="4093535"/>
            <a:ext cx="105793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Задатак:</a:t>
            </a:r>
          </a:p>
          <a:p>
            <a:r>
              <a:rPr 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Смислити пример формирања продајне цене за одређену врсту робе</a:t>
            </a:r>
          </a:p>
        </p:txBody>
      </p:sp>
    </p:spTree>
    <p:extLst>
      <p:ext uri="{BB962C8B-B14F-4D97-AF65-F5344CB8AC3E}">
        <p14:creationId xmlns:p14="http://schemas.microsoft.com/office/powerpoint/2010/main" xmlns="" val="158942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25302"/>
            <a:ext cx="1120671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Разлика у цени</a:t>
            </a:r>
          </a:p>
          <a:p>
            <a:endParaRPr 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Маржа</a:t>
            </a:r>
            <a:r>
              <a:rPr 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одређује трговац самостално и додаје се на набавну цену (треба да му обезбеди профит и покрије трошкове)</a:t>
            </a:r>
          </a:p>
          <a:p>
            <a:endParaRPr 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Рабат</a:t>
            </a:r>
            <a:r>
              <a:rPr lang="x-none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Произвођач диктира јединствену цену за свој производ (нпр. Хлеб, кока-кола и сл.) на свим продајним местима, а трговцу одобрава одређену разлику у цени- рабат</a:t>
            </a:r>
          </a:p>
        </p:txBody>
      </p:sp>
      <p:pic>
        <p:nvPicPr>
          <p:cNvPr id="3" name="Picture 2" descr="e01dmarzz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173" y="2396301"/>
            <a:ext cx="7003915" cy="249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296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gd10b01-cene-namirnic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378" y="70402"/>
            <a:ext cx="6816117" cy="678759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</TotalTime>
  <Words>218</Words>
  <Application>Microsoft Office PowerPoint</Application>
  <PresentationFormat>Custom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Трговачки капитал</vt:lpstr>
      <vt:lpstr> </vt:lpstr>
      <vt:lpstr> 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Трговачки капитал</dc:title>
  <dc:creator>Aleksandra</dc:creator>
  <cp:lastModifiedBy>Prof. Sladja</cp:lastModifiedBy>
  <cp:revision>7</cp:revision>
  <dcterms:created xsi:type="dcterms:W3CDTF">2017-04-18T16:03:05Z</dcterms:created>
  <dcterms:modified xsi:type="dcterms:W3CDTF">2017-04-19T07:13:50Z</dcterms:modified>
</cp:coreProperties>
</file>