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5238" autoAdjust="0"/>
  </p:normalViewPr>
  <p:slideViewPr>
    <p:cSldViewPr>
      <p:cViewPr>
        <p:scale>
          <a:sx n="70" d="100"/>
          <a:sy n="70" d="100"/>
        </p:scale>
        <p:origin x="-5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375E292-BE6C-4475-937F-743C6DE0CD6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4DB2231-CCE4-47B1-9B30-4394A074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062912" cy="1470025"/>
          </a:xfrm>
        </p:spPr>
        <p:txBody>
          <a:bodyPr>
            <a:normAutofit fontScale="90000"/>
          </a:bodyPr>
          <a:lstStyle/>
          <a:p>
            <a:r>
              <a:rPr smtClean="0"/>
              <a:t>Karijerno vo</a:t>
            </a:r>
            <a:r>
              <a:rPr lang="sr-Latn-CS" dirty="0" smtClean="0"/>
              <a:t>đ</a:t>
            </a:r>
            <a:r>
              <a:rPr smtClean="0"/>
              <a:t>enje i savetovanje</a:t>
            </a:r>
            <a:br>
              <a:rPr smtClean="0"/>
            </a:br>
            <a:r>
              <a:rPr smtClean="0"/>
              <a:t>(KViS)</a:t>
            </a:r>
            <a:br>
              <a:rPr smtClean="0"/>
            </a:br>
            <a:r>
              <a:rPr smtClean="0"/>
              <a:t>za srednje stru</a:t>
            </a:r>
            <a:r>
              <a:rPr lang="sr-Latn-CS" dirty="0" smtClean="0"/>
              <a:t>č</a:t>
            </a:r>
            <a:r>
              <a:rPr smtClean="0"/>
              <a:t>ne </a:t>
            </a:r>
            <a:r>
              <a:rPr lang="sr-Latn-CS" dirty="0" smtClean="0"/>
              <a:t>š</a:t>
            </a:r>
            <a:r>
              <a:rPr smtClean="0"/>
              <a:t>kole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mtClean="0"/>
              <a:t>Koraci u izradi individualnog karijernog plana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52800" y="3124200"/>
            <a:ext cx="2209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INDIVIDUALNI KARIJERNI PLAN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276600"/>
            <a:ext cx="1981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4. </a:t>
            </a:r>
            <a:r>
              <a:rPr lang="en-US" sz="1600" dirty="0" err="1" smtClean="0"/>
              <a:t>Naredni</a:t>
            </a:r>
            <a:r>
              <a:rPr lang="en-US" sz="1600" dirty="0" smtClean="0"/>
              <a:t> </a:t>
            </a:r>
            <a:r>
              <a:rPr lang="en-US" sz="1600" dirty="0" err="1" smtClean="0"/>
              <a:t>koraci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505200" y="47244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</a:t>
            </a:r>
            <a:r>
              <a:rPr lang="en-US" sz="1600" dirty="0" err="1" smtClean="0"/>
              <a:t>Dono</a:t>
            </a:r>
            <a:r>
              <a:rPr lang="sr-Latn-CS" sz="1600" dirty="0"/>
              <a:t>š</a:t>
            </a:r>
            <a:r>
              <a:rPr lang="en-US" sz="1600" dirty="0" err="1" smtClean="0"/>
              <a:t>enje</a:t>
            </a:r>
            <a:r>
              <a:rPr lang="en-US" sz="1600" dirty="0" smtClean="0"/>
              <a:t> </a:t>
            </a:r>
            <a:r>
              <a:rPr lang="en-US" sz="1600" dirty="0" err="1" smtClean="0"/>
              <a:t>odluke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352800" y="5943600"/>
            <a:ext cx="2133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Preispitivanje</a:t>
            </a:r>
            <a:r>
              <a:rPr lang="en-US" sz="1600" dirty="0" smtClean="0"/>
              <a:t> </a:t>
            </a:r>
            <a:r>
              <a:rPr lang="en-US" sz="1600" dirty="0" err="1" smtClean="0"/>
              <a:t>odluke</a:t>
            </a:r>
            <a:r>
              <a:rPr lang="en-US" sz="1600" dirty="0" smtClean="0"/>
              <a:t> </a:t>
            </a:r>
            <a:r>
              <a:rPr lang="en-US" sz="1600" dirty="0" err="1" smtClean="0"/>
              <a:t>kroz</a:t>
            </a:r>
            <a:r>
              <a:rPr lang="en-US" sz="1600" dirty="0" smtClean="0"/>
              <a:t> </a:t>
            </a:r>
            <a:r>
              <a:rPr lang="en-US" sz="1600" dirty="0" err="1" smtClean="0"/>
              <a:t>savetovanje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1600200"/>
            <a:ext cx="13716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1.samospoznaja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324600" y="3276600"/>
            <a:ext cx="16764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2. </a:t>
            </a:r>
            <a:r>
              <a:rPr lang="en-US" sz="1400" dirty="0" err="1" smtClean="0"/>
              <a:t>Istra</a:t>
            </a:r>
            <a:r>
              <a:rPr lang="sr-Latn-CS" sz="1400" dirty="0" smtClean="0"/>
              <a:t>ž</a:t>
            </a:r>
            <a:r>
              <a:rPr lang="en-US" sz="1400" dirty="0" err="1" smtClean="0"/>
              <a:t>ivanje</a:t>
            </a:r>
            <a:r>
              <a:rPr lang="en-US" sz="1400" dirty="0" smtClean="0"/>
              <a:t> </a:t>
            </a:r>
            <a:r>
              <a:rPr lang="en-US" sz="1400" dirty="0" err="1" smtClean="0"/>
              <a:t>mogucnosti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0" y="1828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Dalje</a:t>
            </a:r>
            <a:r>
              <a:rPr lang="en-US" sz="1600" dirty="0" smtClean="0"/>
              <a:t> </a:t>
            </a:r>
            <a:r>
              <a:rPr lang="en-US" sz="1600" dirty="0" err="1" smtClean="0"/>
              <a:t>obrazovanje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4800600"/>
            <a:ext cx="2133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Svet</a:t>
            </a:r>
            <a:r>
              <a:rPr lang="en-US" sz="1400" dirty="0" smtClean="0"/>
              <a:t> </a:t>
            </a:r>
            <a:r>
              <a:rPr lang="en-US" sz="1400" dirty="0" err="1" smtClean="0"/>
              <a:t>rada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samozapo</a:t>
            </a:r>
            <a:r>
              <a:rPr lang="sr-Latn-CS" sz="1400" dirty="0"/>
              <a:t>š</a:t>
            </a:r>
            <a:r>
              <a:rPr lang="en-US" sz="1400" dirty="0" err="1" smtClean="0"/>
              <a:t>ljavanje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Right Arrow 11"/>
          <p:cNvSpPr/>
          <p:nvPr/>
        </p:nvSpPr>
        <p:spPr>
          <a:xfrm>
            <a:off x="5638800" y="3429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743200" y="33528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267200" y="25146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191000" y="4191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191000" y="5486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361763">
            <a:off x="6515667" y="2598584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242882">
            <a:off x="6926705" y="4290659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dirty="0" smtClean="0"/>
              <a:t>Upitnik o i</a:t>
            </a:r>
            <a:r>
              <a:rPr smtClean="0"/>
              <a:t>zboru karijere</a:t>
            </a:r>
            <a:br>
              <a:rPr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flipH="1">
            <a:off x="-762000" y="3657600"/>
            <a:ext cx="152400" cy="17459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133600" y="935066"/>
          <a:ext cx="5114925" cy="5922934"/>
        </p:xfrm>
        <a:graphic>
          <a:graphicData uri="http://schemas.openxmlformats.org/presentationml/2006/ole">
            <p:oleObj spid="_x0000_s1029" name="Worksheet" r:id="rId3" imgW="5507609" imgH="6376449" progId="Excel.Shee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izeRend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46"/>
            <a:ext cx="9144000" cy="431790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ize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5717"/>
            <a:ext cx="9144000" cy="516656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    Sadr</a:t>
            </a:r>
            <a:r>
              <a:rPr lang="sr-Latn-CS" dirty="0" smtClean="0"/>
              <a:t>ž</a:t>
            </a:r>
            <a:r>
              <a:rPr smtClean="0"/>
              <a:t>aj: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Savremeni</a:t>
            </a:r>
            <a:r>
              <a:rPr lang="en-US" sz="2800" dirty="0" smtClean="0"/>
              <a:t> </a:t>
            </a:r>
            <a:r>
              <a:rPr lang="en-US" sz="2800" dirty="0" err="1" smtClean="0"/>
              <a:t>koncept</a:t>
            </a:r>
            <a:r>
              <a:rPr lang="en-US" sz="2800" dirty="0" smtClean="0"/>
              <a:t> </a:t>
            </a:r>
            <a:r>
              <a:rPr lang="en-US" sz="2800" dirty="0" err="1" smtClean="0"/>
              <a:t>karijernog</a:t>
            </a:r>
            <a:r>
              <a:rPr lang="en-US" sz="2800" dirty="0" smtClean="0"/>
              <a:t> </a:t>
            </a:r>
            <a:r>
              <a:rPr lang="en-US" sz="2800" dirty="0" err="1" smtClean="0"/>
              <a:t>vo</a:t>
            </a:r>
            <a:r>
              <a:rPr lang="sr-Latn-CS" sz="2800" dirty="0" smtClean="0"/>
              <a:t>đ</a:t>
            </a:r>
            <a:r>
              <a:rPr lang="en-US" sz="2800" dirty="0" err="1" smtClean="0"/>
              <a:t>enja</a:t>
            </a:r>
            <a:endParaRPr lang="en-US" sz="2800" dirty="0" smtClean="0"/>
          </a:p>
          <a:p>
            <a:r>
              <a:rPr lang="en-US" sz="2800" dirty="0" err="1" smtClean="0"/>
              <a:t>Aktivnosti</a:t>
            </a:r>
            <a:r>
              <a:rPr lang="en-US" sz="2800" dirty="0" smtClean="0"/>
              <a:t> </a:t>
            </a:r>
            <a:r>
              <a:rPr lang="en-US" sz="2800" dirty="0" err="1" smtClean="0"/>
              <a:t>KViS</a:t>
            </a:r>
            <a:r>
              <a:rPr lang="sr-Latn-CS" sz="2800" dirty="0" smtClean="0"/>
              <a:t>-a</a:t>
            </a:r>
            <a:r>
              <a:rPr lang="en-US" sz="2800" dirty="0" smtClean="0"/>
              <a:t> u R</a:t>
            </a:r>
            <a:r>
              <a:rPr lang="sr-Latn-CS" sz="2800" dirty="0" smtClean="0"/>
              <a:t>epublici </a:t>
            </a:r>
            <a:r>
              <a:rPr lang="en-US" sz="2800" dirty="0" smtClean="0"/>
              <a:t>S</a:t>
            </a:r>
            <a:r>
              <a:rPr lang="sr-Latn-CS" sz="2800" dirty="0" smtClean="0"/>
              <a:t>rbiji</a:t>
            </a:r>
            <a:endParaRPr lang="en-US" sz="2800" dirty="0" smtClean="0"/>
          </a:p>
          <a:p>
            <a:r>
              <a:rPr lang="en-US" sz="2800" dirty="0" err="1" smtClean="0"/>
              <a:t>Cilj</a:t>
            </a:r>
            <a:r>
              <a:rPr lang="en-US" sz="2800" dirty="0" smtClean="0"/>
              <a:t> </a:t>
            </a:r>
            <a:r>
              <a:rPr lang="en-US" sz="2800" dirty="0" err="1" smtClean="0"/>
              <a:t>KViS</a:t>
            </a:r>
            <a:r>
              <a:rPr lang="sr-Latn-CS" sz="2800" dirty="0" smtClean="0"/>
              <a:t>-a</a:t>
            </a:r>
            <a:endParaRPr lang="en-US" sz="2800" dirty="0" smtClean="0"/>
          </a:p>
          <a:p>
            <a:r>
              <a:rPr lang="en-US" sz="2800" dirty="0" err="1" smtClean="0"/>
              <a:t>Odnos</a:t>
            </a:r>
            <a:r>
              <a:rPr lang="en-US" sz="2800" dirty="0" smtClean="0"/>
              <a:t> </a:t>
            </a:r>
            <a:r>
              <a:rPr lang="en-US" sz="2800" dirty="0" err="1" smtClean="0"/>
              <a:t>KViS</a:t>
            </a:r>
            <a:r>
              <a:rPr lang="en-US" sz="2800" dirty="0" smtClean="0"/>
              <a:t>-a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pove</a:t>
            </a:r>
            <a:r>
              <a:rPr lang="sr-Latn-CS" sz="2800" dirty="0" smtClean="0"/>
              <a:t>ć</a:t>
            </a:r>
            <a:r>
              <a:rPr lang="en-US" sz="2800" dirty="0" err="1" smtClean="0"/>
              <a:t>anje</a:t>
            </a:r>
            <a:r>
              <a:rPr lang="en-US" sz="2800" dirty="0" smtClean="0"/>
              <a:t> </a:t>
            </a:r>
            <a:r>
              <a:rPr lang="en-US" sz="2800" dirty="0" err="1" smtClean="0"/>
              <a:t>zaposlenosti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mladih</a:t>
            </a:r>
            <a:endParaRPr lang="en-US" sz="2800" dirty="0" smtClean="0"/>
          </a:p>
          <a:p>
            <a:r>
              <a:rPr lang="en-US" sz="2800" dirty="0" err="1" smtClean="0"/>
              <a:t>Ve</a:t>
            </a:r>
            <a:r>
              <a:rPr lang="sr-Latn-CS" sz="2800" dirty="0" smtClean="0"/>
              <a:t>š</a:t>
            </a:r>
            <a:r>
              <a:rPr lang="en-US" sz="2800" dirty="0" err="1" smtClean="0"/>
              <a:t>tina</a:t>
            </a:r>
            <a:r>
              <a:rPr lang="en-US" sz="2800" dirty="0" smtClean="0"/>
              <a:t> </a:t>
            </a:r>
            <a:r>
              <a:rPr lang="en-US" sz="2800" dirty="0" err="1" smtClean="0"/>
              <a:t>upravljanja</a:t>
            </a:r>
            <a:r>
              <a:rPr lang="en-US" sz="2800" dirty="0" smtClean="0"/>
              <a:t> </a:t>
            </a:r>
            <a:r>
              <a:rPr lang="en-US" sz="2800" dirty="0" err="1" smtClean="0"/>
              <a:t>karijerom</a:t>
            </a:r>
            <a:endParaRPr lang="en-US" sz="2800" dirty="0" smtClean="0"/>
          </a:p>
          <a:p>
            <a:r>
              <a:rPr lang="en-US" sz="2800" dirty="0" err="1" smtClean="0"/>
              <a:t>Koraci</a:t>
            </a:r>
            <a:r>
              <a:rPr lang="en-US" sz="2800" dirty="0" smtClean="0"/>
              <a:t> u </a:t>
            </a:r>
            <a:r>
              <a:rPr lang="en-US" sz="2800" dirty="0" err="1" smtClean="0"/>
              <a:t>izradi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individualnog</a:t>
            </a:r>
            <a:r>
              <a:rPr lang="en-US" sz="2800" dirty="0" smtClean="0"/>
              <a:t> </a:t>
            </a:r>
            <a:r>
              <a:rPr lang="en-US" sz="2800" dirty="0" err="1" smtClean="0"/>
              <a:t>karijernog</a:t>
            </a:r>
            <a:r>
              <a:rPr lang="en-US" sz="2800" dirty="0" smtClean="0"/>
              <a:t> </a:t>
            </a:r>
            <a:r>
              <a:rPr lang="en-US" sz="2800" dirty="0" err="1" smtClean="0"/>
              <a:t>plana</a:t>
            </a:r>
            <a:endParaRPr lang="en-US" sz="2800" dirty="0" smtClean="0"/>
          </a:p>
          <a:p>
            <a:r>
              <a:rPr lang="en-US" sz="2800" dirty="0" err="1" smtClean="0"/>
              <a:t>Upitnik</a:t>
            </a:r>
            <a:r>
              <a:rPr lang="en-US" sz="2800" dirty="0" smtClean="0"/>
              <a:t> o </a:t>
            </a:r>
            <a:r>
              <a:rPr lang="en-US" sz="2800" dirty="0" err="1" smtClean="0"/>
              <a:t>izboru</a:t>
            </a:r>
            <a:r>
              <a:rPr lang="en-US" sz="2800" dirty="0" smtClean="0"/>
              <a:t> </a:t>
            </a:r>
            <a:r>
              <a:rPr lang="en-US" sz="2800" dirty="0" err="1" smtClean="0"/>
              <a:t>karijere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mtClean="0"/>
              <a:t>Savremeni koncept karijernog vo</a:t>
            </a:r>
            <a:r>
              <a:rPr lang="sr-Latn-CS" dirty="0" smtClean="0"/>
              <a:t>đ</a:t>
            </a:r>
            <a:r>
              <a:rPr smtClean="0"/>
              <a:t>enja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Cilj</a:t>
            </a:r>
            <a:r>
              <a:rPr lang="en-US" sz="3200" dirty="0" smtClean="0"/>
              <a:t>- </a:t>
            </a:r>
            <a:r>
              <a:rPr lang="en-US" sz="3200" dirty="0" err="1" smtClean="0"/>
              <a:t>zadovoljstvo</a:t>
            </a:r>
            <a:r>
              <a:rPr lang="en-US" sz="3200" dirty="0" smtClean="0"/>
              <a:t> </a:t>
            </a:r>
            <a:r>
              <a:rPr lang="en-US" sz="3200" dirty="0" err="1" smtClean="0"/>
              <a:t>ostvarivanj</a:t>
            </a:r>
            <a:r>
              <a:rPr lang="sr-Latn-CS" sz="3200" dirty="0" smtClean="0"/>
              <a:t>em</a:t>
            </a:r>
            <a:r>
              <a:rPr lang="en-US" sz="3200" dirty="0" smtClean="0"/>
              <a:t> </a:t>
            </a:r>
            <a:r>
              <a:rPr lang="sr-Latn-CS" sz="3200" dirty="0" smtClean="0"/>
              <a:t>ž</a:t>
            </a:r>
            <a:r>
              <a:rPr lang="en-US" sz="3200" dirty="0" err="1" smtClean="0"/>
              <a:t>ivotnih</a:t>
            </a:r>
            <a:r>
              <a:rPr lang="en-US" sz="3200" dirty="0" smtClean="0"/>
              <a:t> </a:t>
            </a:r>
            <a:r>
              <a:rPr lang="en-US" sz="3200" dirty="0" err="1" smtClean="0"/>
              <a:t>ciljeva</a:t>
            </a:r>
            <a:r>
              <a:rPr lang="en-US" sz="3200" dirty="0" smtClean="0"/>
              <a:t> </a:t>
            </a:r>
            <a:r>
              <a:rPr lang="en-US" sz="3200" dirty="0" err="1" smtClean="0"/>
              <a:t>pojedinca</a:t>
            </a:r>
            <a:r>
              <a:rPr lang="en-US" sz="3200" dirty="0" smtClean="0"/>
              <a:t> (</a:t>
            </a:r>
            <a:r>
              <a:rPr lang="en-US" sz="3200" dirty="0" err="1" smtClean="0"/>
              <a:t>privatno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profesionalno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</a:t>
            </a:r>
            <a:r>
              <a:rPr lang="sr-Latn-CS" sz="3200" dirty="0" smtClean="0"/>
              <a:t>č</a:t>
            </a:r>
            <a:r>
              <a:rPr lang="en-US" sz="3200" dirty="0" err="1" smtClean="0"/>
              <a:t>ekivanja</a:t>
            </a:r>
            <a:r>
              <a:rPr lang="en-US" sz="3200" dirty="0" smtClean="0"/>
              <a:t> </a:t>
            </a:r>
            <a:r>
              <a:rPr lang="en-US" sz="3200" dirty="0" err="1" smtClean="0"/>
              <a:t>poslodav</a:t>
            </a:r>
            <a:r>
              <a:rPr lang="sr-Latn-CS" sz="3200" dirty="0" smtClean="0"/>
              <a:t>a</a:t>
            </a:r>
            <a:r>
              <a:rPr lang="en-US" sz="3200" dirty="0" smtClean="0"/>
              <a:t>ca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zaposlenih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partnerska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Odgovornost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karijeru</a:t>
            </a:r>
            <a:r>
              <a:rPr lang="en-US" sz="3200" dirty="0" smtClean="0"/>
              <a:t> </a:t>
            </a:r>
            <a:r>
              <a:rPr lang="en-US" sz="3200" dirty="0" err="1" smtClean="0"/>
              <a:t>zaposlenih</a:t>
            </a:r>
            <a:r>
              <a:rPr lang="en-US" sz="3200" dirty="0" smtClean="0"/>
              <a:t> </a:t>
            </a:r>
            <a:r>
              <a:rPr lang="en-US" sz="3200" dirty="0" err="1" smtClean="0"/>
              <a:t>ima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poslodavac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zaposleni</a:t>
            </a:r>
            <a:r>
              <a:rPr lang="en-US" sz="3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Karijera</a:t>
            </a:r>
            <a:r>
              <a:rPr lang="en-US" sz="3200" dirty="0" smtClean="0"/>
              <a:t> je </a:t>
            </a:r>
            <a:r>
              <a:rPr lang="en-US" sz="3200" dirty="0" err="1" smtClean="0"/>
              <a:t>fleksibilna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promenjiva</a:t>
            </a:r>
            <a:endParaRPr lang="en-US" sz="3200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Aktivnosti KViS</a:t>
            </a:r>
            <a:r>
              <a:rPr lang="sr-Latn-CS" dirty="0" smtClean="0"/>
              <a:t>-a</a:t>
            </a:r>
            <a:r>
              <a:rPr smtClean="0"/>
              <a:t> u R.S.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Karijerno</a:t>
            </a:r>
            <a:r>
              <a:rPr lang="en-US" sz="3200" dirty="0" smtClean="0"/>
              <a:t> </a:t>
            </a:r>
            <a:r>
              <a:rPr lang="en-US" sz="3200" dirty="0" err="1" smtClean="0"/>
              <a:t>informisanje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Obrazovanje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karijeru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Karijerno</a:t>
            </a:r>
            <a:r>
              <a:rPr lang="en-US" sz="3200" dirty="0" smtClean="0"/>
              <a:t> </a:t>
            </a:r>
            <a:r>
              <a:rPr lang="en-US" sz="3200" dirty="0" err="1" smtClean="0"/>
              <a:t>savetovanje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Savetovanje</a:t>
            </a:r>
            <a:r>
              <a:rPr lang="en-US" sz="3200" dirty="0" smtClean="0"/>
              <a:t> </a:t>
            </a:r>
            <a:r>
              <a:rPr lang="en-US" sz="3200" dirty="0" err="1" smtClean="0"/>
              <a:t>pri</a:t>
            </a:r>
            <a:r>
              <a:rPr lang="en-US" sz="3200" dirty="0" smtClean="0"/>
              <a:t> </a:t>
            </a:r>
            <a:r>
              <a:rPr lang="en-US" sz="3200" dirty="0" err="1" smtClean="0"/>
              <a:t>zapo</a:t>
            </a:r>
            <a:r>
              <a:rPr lang="sr-Latn-CS" sz="3200" dirty="0" smtClean="0"/>
              <a:t>š</a:t>
            </a:r>
            <a:r>
              <a:rPr lang="en-US" sz="3200" dirty="0" err="1" smtClean="0"/>
              <a:t>lj</a:t>
            </a:r>
            <a:r>
              <a:rPr lang="sr-Latn-CS" sz="3200" dirty="0" smtClean="0"/>
              <a:t>a</a:t>
            </a:r>
            <a:r>
              <a:rPr lang="en-US" sz="3200" dirty="0" err="1" smtClean="0"/>
              <a:t>vanju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Upu</a:t>
            </a:r>
            <a:r>
              <a:rPr lang="sr-Latn-CS" sz="3200" dirty="0" smtClean="0"/>
              <a:t>ć</a:t>
            </a:r>
            <a:r>
              <a:rPr lang="en-US" sz="3200" dirty="0" err="1" smtClean="0"/>
              <a:t>ivanje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posao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Karijerno</a:t>
            </a:r>
            <a:r>
              <a:rPr lang="en-US" sz="3200" dirty="0" smtClean="0"/>
              <a:t> </a:t>
            </a:r>
            <a:r>
              <a:rPr lang="en-US" sz="3200" dirty="0" err="1" smtClean="0"/>
              <a:t>vo</a:t>
            </a:r>
            <a:r>
              <a:rPr lang="sr-Latn-CS" sz="3200" dirty="0" smtClean="0"/>
              <a:t>đ</a:t>
            </a:r>
            <a:r>
              <a:rPr lang="en-US" sz="3200" dirty="0" err="1" smtClean="0"/>
              <a:t>enje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savetovanje</a:t>
            </a:r>
            <a:endParaRPr lang="en-US" sz="3200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Cilj</a:t>
            </a:r>
            <a:r>
              <a:rPr lang="sr-Latn-CS" dirty="0" smtClean="0"/>
              <a:t>evi</a:t>
            </a:r>
            <a:r>
              <a:rPr smtClean="0"/>
              <a:t> KViS</a:t>
            </a:r>
            <a:r>
              <a:rPr lang="sr-Latn-CS" dirty="0" smtClean="0"/>
              <a:t>-a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Cilj</a:t>
            </a:r>
            <a:r>
              <a:rPr lang="en-US" sz="3600" dirty="0" smtClean="0"/>
              <a:t> do</a:t>
            </a:r>
            <a:r>
              <a:rPr lang="sr-Latn-CS" sz="3600" dirty="0" smtClean="0"/>
              <a:t>ž</a:t>
            </a:r>
            <a:r>
              <a:rPr lang="en-US" sz="3600" dirty="0" err="1" smtClean="0"/>
              <a:t>ivotnog</a:t>
            </a:r>
            <a:r>
              <a:rPr lang="en-US" sz="3600" dirty="0" smtClean="0"/>
              <a:t> u</a:t>
            </a:r>
            <a:r>
              <a:rPr lang="sr-Latn-CS" sz="3600" dirty="0" smtClean="0"/>
              <a:t>č</a:t>
            </a:r>
            <a:r>
              <a:rPr lang="en-US" sz="3600" dirty="0" err="1" smtClean="0"/>
              <a:t>enja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Cilj</a:t>
            </a:r>
            <a:r>
              <a:rPr lang="sr-Latn-CS" sz="3600" dirty="0" smtClean="0"/>
              <a:t> školovanja za</a:t>
            </a:r>
            <a:r>
              <a:rPr lang="en-US" sz="3600" dirty="0" smtClean="0"/>
              <a:t> </a:t>
            </a:r>
            <a:r>
              <a:rPr lang="en-US" sz="3600" dirty="0" err="1" smtClean="0"/>
              <a:t>tr</a:t>
            </a:r>
            <a:r>
              <a:rPr lang="sr-Latn-CS" sz="3600" dirty="0" smtClean="0"/>
              <a:t>ž</a:t>
            </a:r>
            <a:r>
              <a:rPr lang="en-US" sz="3600" dirty="0" err="1" smtClean="0"/>
              <a:t>i</a:t>
            </a:r>
            <a:r>
              <a:rPr lang="sr-Latn-CS" sz="3600" dirty="0" smtClean="0"/>
              <a:t>š</a:t>
            </a:r>
            <a:r>
              <a:rPr lang="en-US" sz="3600" dirty="0" smtClean="0"/>
              <a:t>t</a:t>
            </a:r>
            <a:r>
              <a:rPr lang="sr-Latn-CS" sz="3600" dirty="0" smtClean="0"/>
              <a:t>e</a:t>
            </a:r>
            <a:r>
              <a:rPr lang="en-US" sz="3600" dirty="0" smtClean="0"/>
              <a:t> </a:t>
            </a:r>
            <a:r>
              <a:rPr lang="en-US" sz="3600" dirty="0" err="1" smtClean="0"/>
              <a:t>rada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Cilj</a:t>
            </a:r>
            <a:r>
              <a:rPr lang="en-US" sz="3600" dirty="0" smtClean="0"/>
              <a:t> </a:t>
            </a:r>
            <a:r>
              <a:rPr lang="en-US" sz="3600" dirty="0" err="1" smtClean="0"/>
              <a:t>socijalne</a:t>
            </a:r>
            <a:r>
              <a:rPr lang="en-US" sz="3600" dirty="0" smtClean="0"/>
              <a:t> </a:t>
            </a:r>
            <a:r>
              <a:rPr lang="en-US" sz="3600" dirty="0" err="1" smtClean="0"/>
              <a:t>jednakosti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inkluzije</a:t>
            </a:r>
            <a:endParaRPr lang="en-US" sz="3600" dirty="0"/>
          </a:p>
        </p:txBody>
      </p:sp>
      <p:pic>
        <p:nvPicPr>
          <p:cNvPr id="4" name="Picture 3" descr="doktorica-225x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86200"/>
            <a:ext cx="3412524" cy="280585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399032"/>
          </a:xfrm>
        </p:spPr>
        <p:txBody>
          <a:bodyPr>
            <a:normAutofit/>
          </a:bodyPr>
          <a:lstStyle/>
          <a:p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Istra</a:t>
            </a:r>
            <a:r>
              <a:rPr lang="sr-Latn-C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  <a:r>
              <a:rPr lang="en-US" dirty="0" err="1" smtClean="0"/>
              <a:t>evropske</a:t>
            </a:r>
            <a:r>
              <a:rPr lang="en-US" dirty="0" smtClean="0"/>
              <a:t> </a:t>
            </a:r>
            <a:r>
              <a:rPr lang="en-US" dirty="0" err="1" smtClean="0"/>
              <a:t>unije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nezaposlenost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r>
              <a:rPr lang="sr-Latn-CS" dirty="0" smtClean="0"/>
              <a:t> u EU</a:t>
            </a:r>
            <a:r>
              <a:rPr lang="en-US" dirty="0" smtClean="0"/>
              <a:t> je 23,4 %, a u </a:t>
            </a:r>
            <a:r>
              <a:rPr lang="en-US" dirty="0" err="1" smtClean="0"/>
              <a:t>Srbiji</a:t>
            </a:r>
            <a:r>
              <a:rPr lang="en-US" dirty="0" smtClean="0"/>
              <a:t> 41,7 %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mladi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neaktivni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sr-Latn-CS" dirty="0" smtClean="0"/>
              <a:t>ž</a:t>
            </a:r>
            <a:r>
              <a:rPr lang="en-US" dirty="0" err="1" smtClean="0"/>
              <a:t>i</a:t>
            </a:r>
            <a:r>
              <a:rPr lang="sr-Latn-CS" dirty="0" smtClean="0"/>
              <a:t>š</a:t>
            </a:r>
            <a:r>
              <a:rPr lang="en-US" dirty="0" smtClean="0"/>
              <a:t>t</a:t>
            </a:r>
            <a:r>
              <a:rPr lang="sr-Latn-C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mlade</a:t>
            </a:r>
            <a:r>
              <a:rPr lang="en-US" dirty="0" smtClean="0"/>
              <a:t> </a:t>
            </a:r>
            <a:r>
              <a:rPr lang="sr-Latn-CS" dirty="0" err="1" smtClean="0"/>
              <a:t>ž</a:t>
            </a:r>
            <a:r>
              <a:rPr lang="en-US" dirty="0" err="1" smtClean="0"/>
              <a:t>ene</a:t>
            </a:r>
            <a:r>
              <a:rPr lang="en-US" dirty="0" smtClean="0"/>
              <a:t> </a:t>
            </a:r>
            <a:r>
              <a:rPr lang="sr-Latn-CS" dirty="0" smtClean="0"/>
              <a:t>č</a:t>
            </a:r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 err="1" smtClean="0"/>
              <a:t>polovinu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njihova</a:t>
            </a:r>
            <a:r>
              <a:rPr lang="sr-Latn-CS" dirty="0" smtClean="0"/>
              <a:t> </a:t>
            </a:r>
            <a:r>
              <a:rPr lang="en-US" dirty="0" err="1" smtClean="0"/>
              <a:t>pozicija</a:t>
            </a:r>
            <a:r>
              <a:rPr lang="en-US" dirty="0" smtClean="0"/>
              <a:t> se </a:t>
            </a:r>
            <a:r>
              <a:rPr lang="en-US" dirty="0" err="1" smtClean="0"/>
              <a:t>razlikuje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mlade</a:t>
            </a:r>
            <a:r>
              <a:rPr lang="en-US" dirty="0" smtClean="0"/>
              <a:t> mu</a:t>
            </a:r>
            <a:r>
              <a:rPr lang="sr-Latn-CS" dirty="0" smtClean="0"/>
              <a:t>š</a:t>
            </a:r>
            <a:r>
              <a:rPr lang="en-US" dirty="0" err="1" smtClean="0"/>
              <a:t>karce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sr-Latn-CS" dirty="0" smtClean="0"/>
              <a:t>ž</a:t>
            </a:r>
            <a:r>
              <a:rPr lang="en-US" dirty="0" err="1" smtClean="0"/>
              <a:t>i</a:t>
            </a:r>
            <a:r>
              <a:rPr lang="sr-Latn-CS" dirty="0" smtClean="0"/>
              <a:t>š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sr-Latn-C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преузимањ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62400"/>
            <a:ext cx="4107982" cy="27336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</a:t>
            </a:r>
            <a:r>
              <a:rPr lang="sr-Latn-CS" dirty="0" smtClean="0"/>
              <a:t>š</a:t>
            </a:r>
            <a:r>
              <a:rPr lang="en-US" dirty="0" smtClean="0"/>
              <a:t>a </a:t>
            </a:r>
            <a:r>
              <a:rPr lang="en-US" dirty="0" err="1" smtClean="0"/>
              <a:t>privreda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sr-Latn-C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pronalazi</a:t>
            </a:r>
            <a:r>
              <a:rPr lang="en-US" dirty="0" smtClean="0"/>
              <a:t> </a:t>
            </a:r>
            <a:r>
              <a:rPr lang="en-US" dirty="0" err="1" smtClean="0"/>
              <a:t>kvalitetne</a:t>
            </a:r>
            <a:r>
              <a:rPr lang="en-US" dirty="0" smtClean="0"/>
              <a:t> </a:t>
            </a:r>
            <a:r>
              <a:rPr lang="en-US" dirty="0" err="1" smtClean="0"/>
              <a:t>kadrove</a:t>
            </a:r>
            <a:endParaRPr lang="en-US" dirty="0" smtClean="0"/>
          </a:p>
          <a:p>
            <a:r>
              <a:rPr lang="en-US" dirty="0" smtClean="0"/>
              <a:t>Dr</a:t>
            </a:r>
            <a:r>
              <a:rPr lang="sr-Latn-CS" dirty="0" smtClean="0"/>
              <a:t>ž</a:t>
            </a:r>
            <a:r>
              <a:rPr lang="en-US" dirty="0" err="1" smtClean="0"/>
              <a:t>ava</a:t>
            </a:r>
            <a:r>
              <a:rPr lang="sr-Latn-CS" dirty="0" smtClean="0"/>
              <a:t> </a:t>
            </a:r>
            <a:r>
              <a:rPr lang="en-US" dirty="0" err="1" smtClean="0"/>
              <a:t>ula</a:t>
            </a:r>
            <a:r>
              <a:rPr lang="sr-Latn-CS" dirty="0" smtClean="0"/>
              <a:t>ž</a:t>
            </a:r>
            <a:r>
              <a:rPr lang="en-US" dirty="0" smtClean="0"/>
              <a:t>e u </a:t>
            </a:r>
            <a:r>
              <a:rPr lang="en-US" dirty="0" err="1" smtClean="0"/>
              <a:t>dodatna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dodatnu</a:t>
            </a:r>
            <a:r>
              <a:rPr lang="en-US" dirty="0" smtClean="0"/>
              <a:t> </a:t>
            </a:r>
            <a:r>
              <a:rPr lang="en-US" dirty="0" err="1" smtClean="0"/>
              <a:t>obuku</a:t>
            </a:r>
            <a:r>
              <a:rPr lang="en-US" dirty="0" smtClean="0"/>
              <a:t> </a:t>
            </a:r>
            <a:r>
              <a:rPr lang="en-US" dirty="0" err="1" smtClean="0"/>
              <a:t>svojih</a:t>
            </a:r>
            <a:r>
              <a:rPr lang="en-US" dirty="0" smtClean="0"/>
              <a:t> </a:t>
            </a:r>
            <a:r>
              <a:rPr lang="en-US" dirty="0" err="1" smtClean="0"/>
              <a:t>zaposlenih</a:t>
            </a:r>
            <a:endParaRPr lang="en-US" dirty="0" smtClean="0"/>
          </a:p>
          <a:p>
            <a:r>
              <a:rPr lang="en-US" dirty="0" smtClean="0"/>
              <a:t>Pr</a:t>
            </a:r>
            <a:r>
              <a:rPr lang="sr-Latn-CS" dirty="0" smtClean="0"/>
              <a:t>e</a:t>
            </a:r>
            <a:r>
              <a:rPr lang="en-US" dirty="0" err="1" smtClean="0"/>
              <a:t>duzetni</a:t>
            </a:r>
            <a:r>
              <a:rPr lang="sr-Latn-CS" dirty="0" smtClean="0"/>
              <a:t>š</a:t>
            </a:r>
            <a:r>
              <a:rPr lang="en-US" dirty="0" err="1" smtClean="0"/>
              <a:t>tvo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vid</a:t>
            </a:r>
            <a:r>
              <a:rPr lang="en-US" dirty="0" smtClean="0"/>
              <a:t> </a:t>
            </a:r>
            <a:r>
              <a:rPr lang="en-US" dirty="0" err="1" smtClean="0"/>
              <a:t>zapo</a:t>
            </a:r>
            <a:r>
              <a:rPr lang="sr-Latn-CS" dirty="0" smtClean="0"/>
              <a:t>š</a:t>
            </a:r>
            <a:r>
              <a:rPr lang="en-US" dirty="0" err="1" smtClean="0"/>
              <a:t>ljavanj</a:t>
            </a:r>
            <a:r>
              <a:rPr lang="sr-Latn-CS" dirty="0" smtClean="0"/>
              <a:t>a</a:t>
            </a:r>
            <a:r>
              <a:rPr lang="en-US" dirty="0" smtClean="0"/>
              <a:t> (</a:t>
            </a:r>
            <a:r>
              <a:rPr lang="en-US" dirty="0" err="1" smtClean="0"/>
              <a:t>promovi</a:t>
            </a:r>
            <a:r>
              <a:rPr lang="sr-Latn-CS" dirty="0" smtClean="0"/>
              <a:t>š</a:t>
            </a:r>
            <a:r>
              <a:rPr lang="en-US" dirty="0" smtClean="0"/>
              <a:t>e se </a:t>
            </a:r>
            <a:r>
              <a:rPr lang="en-US" dirty="0" err="1" smtClean="0"/>
              <a:t>preduzetni</a:t>
            </a:r>
            <a:r>
              <a:rPr lang="sr-Latn-CS" dirty="0" smtClean="0"/>
              <a:t>č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sr-Latn-CS" dirty="0" smtClean="0"/>
              <a:t>č</a:t>
            </a:r>
            <a:r>
              <a:rPr lang="en-US" dirty="0" smtClean="0"/>
              <a:t>in </a:t>
            </a:r>
            <a:r>
              <a:rPr lang="en-US" dirty="0" err="1" smtClean="0"/>
              <a:t>razmi</a:t>
            </a:r>
            <a:r>
              <a:rPr lang="sr-Latn-CS" dirty="0" smtClean="0"/>
              <a:t>š</a:t>
            </a:r>
            <a:r>
              <a:rPr lang="en-US" dirty="0" err="1" smtClean="0"/>
              <a:t>ljanja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Pove</a:t>
            </a:r>
            <a:r>
              <a:rPr lang="sr-Latn-CS" dirty="0" smtClean="0"/>
              <a:t>ć</a:t>
            </a:r>
            <a:r>
              <a:rPr lang="en-US" dirty="0" err="1" smtClean="0"/>
              <a:t>ava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sr-Latn-C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otvaranja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kompanija-samozapo</a:t>
            </a:r>
            <a:r>
              <a:rPr lang="sr-Latn-CS" dirty="0" smtClean="0"/>
              <a:t>š</a:t>
            </a:r>
            <a:r>
              <a:rPr lang="en-US" dirty="0" err="1" smtClean="0"/>
              <a:t>ljavanje</a:t>
            </a:r>
            <a:r>
              <a:rPr lang="en-US" dirty="0" smtClean="0"/>
              <a:t>, </a:t>
            </a:r>
            <a:r>
              <a:rPr lang="en-US" dirty="0" err="1" smtClean="0"/>
              <a:t>otvaranje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radnih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, </a:t>
            </a:r>
            <a:r>
              <a:rPr lang="en-US" dirty="0" err="1" smtClean="0"/>
              <a:t>sticanje</a:t>
            </a:r>
            <a:r>
              <a:rPr lang="sr-Latn-CS" dirty="0" smtClean="0"/>
              <a:t> </a:t>
            </a:r>
            <a:r>
              <a:rPr lang="en-US" dirty="0" err="1" smtClean="0"/>
              <a:t>samopouzdanja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sr-Latn-CS" dirty="0" smtClean="0"/>
              <a:t>č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kreativnosti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</a:t>
            </a:r>
            <a:r>
              <a:rPr lang="sr-Latn-CS" dirty="0" smtClean="0"/>
              <a:t>š</a:t>
            </a:r>
            <a:r>
              <a:rPr lang="en-US" dirty="0" err="1" smtClean="0"/>
              <a:t>tvene</a:t>
            </a:r>
            <a:r>
              <a:rPr lang="en-US" dirty="0" smtClean="0"/>
              <a:t> </a:t>
            </a:r>
            <a:r>
              <a:rPr lang="en-US" dirty="0" err="1" smtClean="0"/>
              <a:t>odgovornosti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r>
              <a:rPr lang="sr-Latn-C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mtClean="0"/>
              <a:t>Odnos KViS-a i pove</a:t>
            </a:r>
            <a:r>
              <a:rPr lang="sr-Latn-CS" dirty="0" smtClean="0"/>
              <a:t>ć</a:t>
            </a:r>
            <a:r>
              <a:rPr smtClean="0"/>
              <a:t>anje zaposlenosti kod mladih: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Mladima</a:t>
            </a:r>
            <a:r>
              <a:rPr lang="en-US" dirty="0" smtClean="0"/>
              <a:t> je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podr</a:t>
            </a:r>
            <a:r>
              <a:rPr lang="sr-Latn-CS" dirty="0" smtClean="0"/>
              <a:t>š</a:t>
            </a:r>
            <a:r>
              <a:rPr lang="en-US" dirty="0" smtClean="0"/>
              <a:t>ka u </a:t>
            </a:r>
            <a:r>
              <a:rPr lang="en-US" dirty="0" err="1" smtClean="0"/>
              <a:t>tranziciji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</a:t>
            </a:r>
            <a:r>
              <a:rPr lang="sr-Latn-CS" dirty="0" err="1" smtClean="0"/>
              <a:t>k</a:t>
            </a:r>
            <a:r>
              <a:rPr lang="en-US" dirty="0" smtClean="0"/>
              <a:t>a </a:t>
            </a:r>
            <a:r>
              <a:rPr lang="en-US" dirty="0" err="1" smtClean="0"/>
              <a:t>trzi</a:t>
            </a:r>
            <a:r>
              <a:rPr lang="sr-Latn-CS" dirty="0" smtClean="0"/>
              <a:t>š</a:t>
            </a:r>
            <a:r>
              <a:rPr lang="en-US" dirty="0" smtClean="0"/>
              <a:t>t</a:t>
            </a:r>
            <a:r>
              <a:rPr lang="sr-Latn-C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raskorak</a:t>
            </a:r>
            <a:r>
              <a:rPr lang="en-US" dirty="0" smtClean="0"/>
              <a:t> </a:t>
            </a:r>
            <a:r>
              <a:rPr lang="en-US" dirty="0" err="1" smtClean="0"/>
              <a:t>izm</a:t>
            </a:r>
            <a:r>
              <a:rPr lang="sr-Latn-CS" dirty="0" smtClean="0"/>
              <a:t>eđ</a:t>
            </a:r>
            <a:r>
              <a:rPr lang="en-US" dirty="0" smtClean="0"/>
              <a:t>u </a:t>
            </a: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privrede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obrazovnog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/>
            </a:r>
            <a:br>
              <a:rPr lang="en-US" dirty="0" smtClean="0"/>
            </a:br>
            <a:endParaRPr lang="sr-Latn-C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potrebna</a:t>
            </a:r>
            <a:r>
              <a:rPr lang="en-US" dirty="0" smtClean="0"/>
              <a:t> je </a:t>
            </a:r>
            <a:r>
              <a:rPr lang="en-US" dirty="0" err="1" smtClean="0"/>
              <a:t>intenzivna</a:t>
            </a:r>
            <a:r>
              <a:rPr lang="en-US" dirty="0" smtClean="0"/>
              <a:t> </a:t>
            </a:r>
            <a:r>
              <a:rPr lang="en-US" dirty="0" err="1" smtClean="0"/>
              <a:t>saradnja</a:t>
            </a:r>
            <a:r>
              <a:rPr lang="en-US" dirty="0" smtClean="0"/>
              <a:t> </a:t>
            </a:r>
            <a:r>
              <a:rPr lang="en-US" dirty="0" err="1" smtClean="0"/>
              <a:t>relevantnih</a:t>
            </a:r>
            <a:r>
              <a:rPr lang="en-US" dirty="0" smtClean="0"/>
              <a:t> </a:t>
            </a:r>
            <a:r>
              <a:rPr lang="en-US" dirty="0" err="1" smtClean="0"/>
              <a:t>institucija</a:t>
            </a:r>
            <a:r>
              <a:rPr lang="en-US" dirty="0" smtClean="0"/>
              <a:t>(</a:t>
            </a:r>
            <a:r>
              <a:rPr lang="en-US" dirty="0" err="1" smtClean="0"/>
              <a:t>ministarstva</a:t>
            </a:r>
            <a:r>
              <a:rPr lang="en-US" dirty="0" smtClean="0"/>
              <a:t>, </a:t>
            </a:r>
            <a:r>
              <a:rPr lang="en-US" dirty="0" err="1" smtClean="0"/>
              <a:t>udru</a:t>
            </a:r>
            <a:r>
              <a:rPr lang="sr-Latn-CS" dirty="0" smtClean="0"/>
              <a:t>ž</a:t>
            </a:r>
            <a:r>
              <a:rPr lang="en-US" dirty="0" err="1" smtClean="0"/>
              <a:t>enja</a:t>
            </a:r>
            <a:r>
              <a:rPr lang="en-US" dirty="0" smtClean="0"/>
              <a:t> </a:t>
            </a:r>
            <a:r>
              <a:rPr lang="en-US" dirty="0" err="1" smtClean="0"/>
              <a:t>poslodavaca</a:t>
            </a:r>
            <a:r>
              <a:rPr lang="sr-Latn-C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stalne</a:t>
            </a:r>
            <a:r>
              <a:rPr lang="en-US" dirty="0" smtClean="0"/>
              <a:t> </a:t>
            </a:r>
            <a:r>
              <a:rPr lang="en-US" dirty="0" err="1" smtClean="0"/>
              <a:t>konferencije</a:t>
            </a:r>
            <a:r>
              <a:rPr lang="en-US" dirty="0" smtClean="0"/>
              <a:t> op</a:t>
            </a:r>
            <a:r>
              <a:rPr lang="sr-Latn-CS" dirty="0" smtClean="0"/>
              <a:t>š</a:t>
            </a:r>
            <a:r>
              <a:rPr lang="en-US" dirty="0" err="1" smtClean="0"/>
              <a:t>tina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gradova</a:t>
            </a:r>
            <a:r>
              <a:rPr lang="en-US" dirty="0" smtClean="0"/>
              <a:t>)</a:t>
            </a:r>
            <a:br>
              <a:rPr lang="en-US" dirty="0" smtClean="0"/>
            </a:br>
            <a:endParaRPr lang="sr-Latn-C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sistematsko</a:t>
            </a:r>
            <a:r>
              <a:rPr lang="en-US" dirty="0" smtClean="0"/>
              <a:t> </a:t>
            </a:r>
            <a:r>
              <a:rPr lang="en-US" dirty="0" err="1" smtClean="0"/>
              <a:t>ure</a:t>
            </a:r>
            <a:r>
              <a:rPr lang="sr-Latn-CS" dirty="0" smtClean="0"/>
              <a:t>đ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KViS</a:t>
            </a:r>
            <a:r>
              <a:rPr lang="en-US" dirty="0" smtClean="0"/>
              <a:t>-a, </a:t>
            </a:r>
            <a:r>
              <a:rPr lang="en-US" dirty="0" err="1" smtClean="0"/>
              <a:t>pobolj</a:t>
            </a:r>
            <a:r>
              <a:rPr lang="sr-Latn-CS" dirty="0" smtClean="0"/>
              <a:t>š</a:t>
            </a:r>
            <a:r>
              <a:rPr lang="en-US" dirty="0" err="1" smtClean="0"/>
              <a:t>anje</a:t>
            </a:r>
            <a:r>
              <a:rPr lang="sr-Latn-C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sr-Latn-CS" dirty="0" smtClean="0"/>
              <a:t>ž</a:t>
            </a:r>
            <a:r>
              <a:rPr lang="en-US" dirty="0" err="1" smtClean="0"/>
              <a:t>i</a:t>
            </a:r>
            <a:r>
              <a:rPr lang="sr-Latn-CS" dirty="0" smtClean="0"/>
              <a:t>š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sr-Latn-CS" dirty="0" smtClean="0"/>
              <a:t>č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mtClean="0"/>
              <a:t>Ve</a:t>
            </a:r>
            <a:r>
              <a:rPr lang="sr-Latn-CS" dirty="0" smtClean="0"/>
              <a:t>š</a:t>
            </a:r>
            <a:r>
              <a:rPr smtClean="0"/>
              <a:t>tine upravljanja karijerom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Planiranje</a:t>
            </a:r>
            <a:r>
              <a:rPr lang="en-US" dirty="0" smtClean="0"/>
              <a:t> </a:t>
            </a:r>
            <a:r>
              <a:rPr lang="sr-Latn-CS" dirty="0" smtClean="0"/>
              <a:t>karijere</a:t>
            </a:r>
            <a:endParaRPr lang="en-US" dirty="0" smtClean="0"/>
          </a:p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Samoznaja</a:t>
            </a:r>
            <a:r>
              <a:rPr lang="en-US" dirty="0" smtClean="0"/>
              <a:t> (</a:t>
            </a:r>
            <a:r>
              <a:rPr lang="sr-Latn-CS" dirty="0" smtClean="0"/>
              <a:t>t</a:t>
            </a:r>
            <a:r>
              <a:rPr lang="en-US" dirty="0" err="1" smtClean="0"/>
              <a:t>abel</a:t>
            </a:r>
            <a:r>
              <a:rPr lang="sr-Latn-CS" dirty="0" smtClean="0"/>
              <a:t>a</a:t>
            </a:r>
            <a:r>
              <a:rPr lang="en-US" dirty="0" smtClean="0"/>
              <a:t> SWOT </a:t>
            </a:r>
            <a:r>
              <a:rPr lang="en-US" dirty="0" err="1" smtClean="0"/>
              <a:t>matric</a:t>
            </a:r>
            <a:r>
              <a:rPr lang="sr-Latn-C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CS" dirty="0" err="1" smtClean="0"/>
              <a:t>t</a:t>
            </a:r>
            <a:r>
              <a:rPr lang="en-US" dirty="0" err="1" smtClean="0"/>
              <a:t>abela</a:t>
            </a:r>
            <a:r>
              <a:rPr lang="en-US" dirty="0" smtClean="0"/>
              <a:t> SWOT </a:t>
            </a:r>
            <a:r>
              <a:rPr lang="en-US" dirty="0" err="1" smtClean="0"/>
              <a:t>pitanja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Postavljanje</a:t>
            </a:r>
            <a:r>
              <a:rPr lang="en-US" dirty="0" smtClean="0"/>
              <a:t> </a:t>
            </a:r>
            <a:r>
              <a:rPr lang="en-US" dirty="0" err="1" smtClean="0"/>
              <a:t>cilja</a:t>
            </a:r>
            <a:r>
              <a:rPr lang="en-US" dirty="0" smtClean="0"/>
              <a:t> </a:t>
            </a:r>
            <a:r>
              <a:rPr lang="en-US" dirty="0" err="1" smtClean="0"/>
              <a:t>karijere</a:t>
            </a:r>
            <a:r>
              <a:rPr lang="en-US" dirty="0" smtClean="0"/>
              <a:t> ( </a:t>
            </a:r>
            <a:r>
              <a:rPr lang="en-US" dirty="0" err="1" smtClean="0"/>
              <a:t>tabela</a:t>
            </a:r>
            <a:r>
              <a:rPr lang="en-US" dirty="0" smtClean="0"/>
              <a:t> GROW </a:t>
            </a:r>
            <a:r>
              <a:rPr lang="en-US" dirty="0" err="1" smtClean="0"/>
              <a:t>pitanja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</TotalTime>
  <Words>344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Verve</vt:lpstr>
      <vt:lpstr>Worksheet</vt:lpstr>
      <vt:lpstr>Karijerno vođenje i savetovanje (KViS) za srednje stručne škole</vt:lpstr>
      <vt:lpstr>                           Sadržaj:</vt:lpstr>
      <vt:lpstr>Savremeni koncept karijernog vođenja</vt:lpstr>
      <vt:lpstr>Aktivnosti KViS-a u R.S.</vt:lpstr>
      <vt:lpstr>Ciljevi KViS-a</vt:lpstr>
      <vt:lpstr> </vt:lpstr>
      <vt:lpstr> </vt:lpstr>
      <vt:lpstr>Odnos KViS-a i povećanje zaposlenosti kod mladih:</vt:lpstr>
      <vt:lpstr>Veštine upravljanja karijerom</vt:lpstr>
      <vt:lpstr>Koraci u izradi individualnog karijernog plana</vt:lpstr>
      <vt:lpstr>Upitnik o izboru karijere </vt:lpstr>
      <vt:lpstr>Slide 12</vt:lpstr>
      <vt:lpstr>Slide 13</vt:lpstr>
    </vt:vector>
  </TitlesOfParts>
  <Company>Ekonomska skola - 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Karijerno vodjenje i savetovanje (KViS) za srednje strucne skole</dc:title>
  <dc:creator>Prof. Sladja</dc:creator>
  <cp:lastModifiedBy>Prof. Sladja</cp:lastModifiedBy>
  <cp:revision>28</cp:revision>
  <dcterms:created xsi:type="dcterms:W3CDTF">2017-02-22T10:25:05Z</dcterms:created>
  <dcterms:modified xsi:type="dcterms:W3CDTF">2017-03-01T13:44:08Z</dcterms:modified>
</cp:coreProperties>
</file>