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53071-B15F-4649-BEF6-60325C0C4767}" type="datetimeFigureOut">
              <a:rPr lang="x-none" smtClean="0"/>
              <a:pPr/>
              <a:t>11/03/16</a:t>
            </a:fld>
            <a:endParaRPr lang="x-non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x-non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FAC8-5A4E-4F6F-8EF3-F3FA54743169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927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FFAC8-5A4E-4F6F-8EF3-F3FA54743169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92927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9953-E653-4DEB-8C38-D9A318F80FB8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F1D0-8DDF-42D0-90FB-41326D4CF154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ED83-396B-4F7B-A1A0-7D7ECB57CC03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7617-0D75-44D2-8098-0F7249F5A61C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B11A-4B90-4519-B790-F79D55689932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7785-8AC5-41B5-BB63-C4516D3519B7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E7A8-6BE0-42F9-9ECD-E6F385A695FC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6BA5-E40D-4347-AA45-A8423003AE9F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7B9D-6291-4930-8A56-6ECE79605E09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73163-0EC6-4604-BC65-D7B427CD8B21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5DB7-19DC-4963-A783-D1BF50A49BEF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51086B-3A29-44C6-B539-34991F9A36FD}" type="datetime1">
              <a:rPr lang="x-none" smtClean="0"/>
              <a:pPr/>
              <a:t>11/03/16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D29B31F1-5D46-4F7F-BB3E-65052A5B4675}" type="slidenum">
              <a:rPr lang="x-none" smtClean="0"/>
              <a:pPr/>
              <a:t>‹#›</a:t>
            </a:fld>
            <a:endParaRPr lang="x-non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533400" y="3733800"/>
            <a:ext cx="6400800" cy="2895600"/>
          </a:xfrm>
        </p:spPr>
        <p:txBody>
          <a:bodyPr>
            <a:noAutofit/>
          </a:bodyPr>
          <a:lstStyle/>
          <a:p>
            <a:r>
              <a:rPr lang="x-none" sz="4400" dirty="0" smtClean="0">
                <a:solidFill>
                  <a:schemeClr val="accent6"/>
                </a:solidFill>
                <a:latin typeface="Algerian" pitchFamily="82" charset="0"/>
              </a:rPr>
              <a:t>ERNEST HEMINGvEJ (ERNEST MILLER HEMINGWAY)</a:t>
            </a:r>
            <a:endParaRPr lang="x-none" sz="4400" dirty="0">
              <a:solidFill>
                <a:schemeClr val="accent6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5253" y="121227"/>
            <a:ext cx="5181600" cy="3657600"/>
          </a:xfrm>
        </p:spPr>
        <p:txBody>
          <a:bodyPr/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Biografija i umetni</a:t>
            </a:r>
            <a:r>
              <a:rPr lang="x-none" dirty="0">
                <a:latin typeface="Andalus" pitchFamily="18" charset="-78"/>
                <a:cs typeface="Andalus" pitchFamily="18" charset="-78"/>
              </a:rPr>
              <a:t>č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ko stvarala</a:t>
            </a:r>
            <a:r>
              <a:rPr lang="x-none" dirty="0">
                <a:latin typeface="Andalus" pitchFamily="18" charset="-78"/>
                <a:cs typeface="Andalus" pitchFamily="18" charset="-78"/>
              </a:rPr>
              <a:t>štvo američkog romanopisca i pisca kratkih priča</a:t>
            </a:r>
            <a:r>
              <a:rPr lang="x-none" dirty="0"/>
              <a:t/>
            </a:r>
            <a:br>
              <a:rPr lang="x-none" dirty="0"/>
            </a:br>
            <a:endParaRPr lang="x-none" dirty="0"/>
          </a:p>
        </p:txBody>
      </p:sp>
      <p:sp>
        <p:nvSpPr>
          <p:cNvPr id="4" name="3 CuadroTexto"/>
          <p:cNvSpPr txBox="1"/>
          <p:nvPr/>
        </p:nvSpPr>
        <p:spPr>
          <a:xfrm>
            <a:off x="304800" y="6400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 smtClean="0"/>
              <a:t>Luka Marinković IIIe2</a:t>
            </a:r>
            <a:endParaRPr lang="x-none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6070" y="1143000"/>
            <a:ext cx="3753293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200620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z="6000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bIOGRAFIJA</a:t>
            </a:r>
            <a:endParaRPr lang="x-none" sz="6000" dirty="0">
              <a:solidFill>
                <a:srgbClr val="FFC000"/>
              </a:solidFill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114800"/>
          </a:xfrm>
        </p:spPr>
        <p:txBody>
          <a:bodyPr>
            <a:noAutofit/>
          </a:bodyPr>
          <a:lstStyle/>
          <a:p>
            <a:r>
              <a:rPr lang="x-none" sz="2000" dirty="0" smtClean="0"/>
              <a:t>Ernest Hemingway rodjen je u  mestu Oak Park u Illinoisu (21.jul 1899.)</a:t>
            </a:r>
          </a:p>
          <a:p>
            <a:r>
              <a:rPr lang="x-none" sz="2000" dirty="0" smtClean="0"/>
              <a:t>Bio je jedan od šestoro dece Clarencea i Grace </a:t>
            </a:r>
            <a:r>
              <a:rPr lang="x-none" sz="2000" smtClean="0"/>
              <a:t>Hall</a:t>
            </a:r>
            <a:r>
              <a:rPr lang="x-none" sz="2000" smtClean="0"/>
              <a:t>,</a:t>
            </a:r>
            <a:r>
              <a:rPr lang="en-US" sz="2000" dirty="0" smtClean="0"/>
              <a:t> </a:t>
            </a:r>
            <a:r>
              <a:rPr lang="x-none" sz="2000" smtClean="0"/>
              <a:t>a </a:t>
            </a:r>
            <a:r>
              <a:rPr lang="x-none" sz="2000" dirty="0" smtClean="0"/>
              <a:t>ime je dobio po svom dedi  Ernestu Hallu.</a:t>
            </a:r>
          </a:p>
          <a:p>
            <a:r>
              <a:rPr lang="x-none" sz="2000" dirty="0" smtClean="0"/>
              <a:t>Kao i okruženje u kome je odrastao Hemingvej je bio vaspitavan na tipičan konzervativan način Srednjeg Zapada strogog religijskog duha uz naporan rad.</a:t>
            </a:r>
          </a:p>
          <a:p>
            <a:r>
              <a:rPr lang="x-none" sz="2000" dirty="0" smtClean="0"/>
              <a:t>Sa ocem je dosta vremena provodio u lovu i </a:t>
            </a:r>
            <a:r>
              <a:rPr lang="x-none" sz="2000" smtClean="0"/>
              <a:t>ribolovu </a:t>
            </a:r>
            <a:r>
              <a:rPr lang="x-none" sz="2000" smtClean="0"/>
              <a:t>,</a:t>
            </a:r>
            <a:r>
              <a:rPr lang="en-US" sz="2000" dirty="0" smtClean="0"/>
              <a:t> </a:t>
            </a:r>
            <a:r>
              <a:rPr lang="x-none" sz="2000" smtClean="0"/>
              <a:t>a </a:t>
            </a:r>
            <a:r>
              <a:rPr lang="x-none" sz="2000" dirty="0" smtClean="0"/>
              <a:t>kad nije boravio u lovu majka ga je podučavala muzici.</a:t>
            </a:r>
          </a:p>
          <a:p>
            <a:r>
              <a:rPr lang="x-none" sz="2000" dirty="0" smtClean="0"/>
              <a:t>Osnovnu i srednju školu završio je u Oak </a:t>
            </a:r>
            <a:r>
              <a:rPr lang="x-none" sz="2000" smtClean="0"/>
              <a:t>Parku</a:t>
            </a:r>
            <a:r>
              <a:rPr lang="x-none" sz="2000" smtClean="0"/>
              <a:t>,</a:t>
            </a:r>
            <a:r>
              <a:rPr lang="en-US" sz="2000" dirty="0" smtClean="0"/>
              <a:t> </a:t>
            </a:r>
            <a:r>
              <a:rPr lang="x-none" sz="2000" smtClean="0"/>
              <a:t>a </a:t>
            </a:r>
            <a:r>
              <a:rPr lang="x-none" sz="2000" dirty="0" smtClean="0"/>
              <a:t>u srednjoj školi napisao je svoj prvi članak.</a:t>
            </a:r>
          </a:p>
          <a:p>
            <a:r>
              <a:rPr lang="x-none" sz="2000" dirty="0" smtClean="0"/>
              <a:t>1917.godine završava srednju školu i umesto da upiše fakultet po nagovoru roditelja, on se zapošljava kao reporter u listu „Kansas City </a:t>
            </a:r>
            <a:r>
              <a:rPr lang="x-none" sz="2000" smtClean="0"/>
              <a:t>Star</a:t>
            </a:r>
            <a:r>
              <a:rPr lang="x-none" sz="2000" smtClean="0"/>
              <a:t>“</a:t>
            </a:r>
            <a:r>
              <a:rPr lang="en-US" sz="2000" dirty="0" smtClean="0"/>
              <a:t>.</a:t>
            </a:r>
            <a:endParaRPr lang="x-none" sz="2000" dirty="0"/>
          </a:p>
        </p:txBody>
      </p:sp>
    </p:spTree>
    <p:extLst>
      <p:ext uri="{BB962C8B-B14F-4D97-AF65-F5344CB8AC3E}">
        <p14:creationId xmlns:p14="http://schemas.microsoft.com/office/powerpoint/2010/main" xmlns="" val="875684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z="6000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Prvi svetski rat</a:t>
            </a:r>
            <a:endParaRPr lang="x-none" sz="6000" dirty="0">
              <a:solidFill>
                <a:srgbClr val="FFC000"/>
              </a:solidFill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447800"/>
            <a:ext cx="7924800" cy="4419600"/>
          </a:xfrm>
        </p:spPr>
        <p:txBody>
          <a:bodyPr>
            <a:normAutofit/>
          </a:bodyPr>
          <a:lstStyle/>
          <a:p>
            <a:r>
              <a:rPr lang="x-none" sz="2000" dirty="0" smtClean="0"/>
              <a:t>Nakon što je napunio 18 </a:t>
            </a:r>
            <a:r>
              <a:rPr lang="x-none" sz="2000" smtClean="0"/>
              <a:t>godina</a:t>
            </a:r>
            <a:r>
              <a:rPr lang="x-none" sz="2000" smtClean="0"/>
              <a:t>,</a:t>
            </a:r>
            <a:r>
              <a:rPr lang="en-US" sz="2000" dirty="0" smtClean="0"/>
              <a:t> </a:t>
            </a:r>
            <a:r>
              <a:rPr lang="x-none" sz="2000" smtClean="0"/>
              <a:t>Ernest </a:t>
            </a:r>
            <a:r>
              <a:rPr lang="x-none" sz="2000" dirty="0" smtClean="0"/>
              <a:t>je pokušao stupiti u vojsku međutim nije bio primljen zbog problema sa vidom.</a:t>
            </a:r>
          </a:p>
          <a:p>
            <a:r>
              <a:rPr lang="x-none" sz="2000" dirty="0" smtClean="0"/>
              <a:t>Nakon što je čuo da Crveni krst traži dobrovoljce koji bi vozili ambulantna </a:t>
            </a:r>
            <a:r>
              <a:rPr lang="x-none" sz="2000" smtClean="0"/>
              <a:t>kola</a:t>
            </a:r>
            <a:r>
              <a:rPr lang="x-none" sz="2000" smtClean="0"/>
              <a:t>,</a:t>
            </a:r>
            <a:r>
              <a:rPr lang="en-US" sz="2000" dirty="0" smtClean="0"/>
              <a:t> </a:t>
            </a:r>
            <a:r>
              <a:rPr lang="x-none" sz="2000" smtClean="0"/>
              <a:t>odmah </a:t>
            </a:r>
            <a:r>
              <a:rPr lang="x-none" sz="2000" dirty="0" smtClean="0"/>
              <a:t>se prijavio.</a:t>
            </a:r>
          </a:p>
          <a:p>
            <a:r>
              <a:rPr lang="x-none" sz="2000" dirty="0" smtClean="0"/>
              <a:t>1918.godine napušta svoje radno mesto a u Evropu stiže u maju iste godine.</a:t>
            </a:r>
          </a:p>
          <a:p>
            <a:r>
              <a:rPr lang="x-none" sz="2000" dirty="0" smtClean="0"/>
              <a:t>Dana 8. jula 1918. godine ranila ga je austrijska granata kada je italijanskim vojnicima delio čokolade i </a:t>
            </a:r>
            <a:r>
              <a:rPr lang="x-none" sz="2000" smtClean="0"/>
              <a:t>cigarete</a:t>
            </a:r>
            <a:r>
              <a:rPr lang="x-none" sz="2000" smtClean="0"/>
              <a:t>.</a:t>
            </a:r>
            <a:r>
              <a:rPr lang="en-US" sz="2000" dirty="0" smtClean="0"/>
              <a:t> </a:t>
            </a:r>
            <a:r>
              <a:rPr lang="x-none" sz="2000" smtClean="0"/>
              <a:t>Eksplozija </a:t>
            </a:r>
            <a:r>
              <a:rPr lang="x-none" sz="2000" dirty="0" smtClean="0"/>
              <a:t>je onesvestila Hemingveja ubila jednog italijanskog vojnika a drugom raznela noge.</a:t>
            </a:r>
          </a:p>
          <a:p>
            <a:r>
              <a:rPr lang="x-none" sz="2000" dirty="0" smtClean="0"/>
              <a:t>U pismu jednog od vozača vozila piše da je Hemingvej uprkos 200 šrapnela  koji su mu se zabili u noge našao snege da na leđima ponese ranjenog vojnika a pre nego što je došao do cilja u noge ga je pogodilo nekoliko mitraljeskih metaka.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28722554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pPr algn="ctr"/>
            <a:r>
              <a:rPr lang="x-none" sz="6000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Povratak kući</a:t>
            </a:r>
            <a:endParaRPr lang="x-none" sz="6000" dirty="0">
              <a:solidFill>
                <a:srgbClr val="FFC000"/>
              </a:solidFill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114800"/>
          </a:xfrm>
        </p:spPr>
        <p:txBody>
          <a:bodyPr>
            <a:noAutofit/>
          </a:bodyPr>
          <a:lstStyle/>
          <a:p>
            <a:r>
              <a:rPr lang="x-none" sz="1800" dirty="0" smtClean="0"/>
              <a:t>1919. godine vraća se u rodni Oak Park.</a:t>
            </a:r>
          </a:p>
          <a:p>
            <a:r>
              <a:rPr lang="x-none" sz="1800" dirty="0" smtClean="0"/>
              <a:t>1920. godine odlazi u Čikago i počinje pisati za list „Toronto Star </a:t>
            </a:r>
            <a:r>
              <a:rPr lang="x-none" sz="1800" smtClean="0"/>
              <a:t>Weekly </a:t>
            </a:r>
            <a:r>
              <a:rPr lang="x-none" sz="1800" smtClean="0"/>
              <a:t>“,</a:t>
            </a:r>
            <a:r>
              <a:rPr lang="en-US" sz="1800" dirty="0" smtClean="0"/>
              <a:t> </a:t>
            </a:r>
            <a:r>
              <a:rPr lang="x-none" sz="1800" smtClean="0"/>
              <a:t>gde </a:t>
            </a:r>
            <a:r>
              <a:rPr lang="x-none" sz="1800" dirty="0" smtClean="0"/>
              <a:t>će upoznati gospođicu Hadley Richardson.</a:t>
            </a:r>
          </a:p>
          <a:p>
            <a:r>
              <a:rPr lang="x-none" sz="1800" dirty="0" smtClean="0"/>
              <a:t>1921. godine seli se u Pariz sa suprugom gde upoznaje poznate pisce i </a:t>
            </a:r>
            <a:r>
              <a:rPr lang="x-none" sz="1800" smtClean="0"/>
              <a:t>umetnike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sa </a:t>
            </a:r>
            <a:r>
              <a:rPr lang="x-none" sz="1800" dirty="0" smtClean="0"/>
              <a:t>kojima stiče prijateljstva.</a:t>
            </a:r>
          </a:p>
          <a:p>
            <a:r>
              <a:rPr lang="x-none" sz="1800" dirty="0" smtClean="0"/>
              <a:t>1922. godine njegova supruga ostaje u drugom stanju.</a:t>
            </a:r>
          </a:p>
          <a:p>
            <a:r>
              <a:rPr lang="x-none" sz="1800" dirty="0" smtClean="0"/>
              <a:t>10. oktobra rodio se John Hadley Nicanor Hemingway,i oni se ubrzo vraćaju u Pariz.</a:t>
            </a:r>
          </a:p>
          <a:p>
            <a:r>
              <a:rPr lang="x-none" sz="1800" dirty="0" smtClean="0"/>
              <a:t>1927. godine Hemingvej se razvodi od Hadley i ženi se sa Paulin Pfeiffer.</a:t>
            </a:r>
          </a:p>
          <a:p>
            <a:r>
              <a:rPr lang="x-none" sz="1800" dirty="0" smtClean="0"/>
              <a:t>Iste godine Ernestov otac izvršava samoubistvo.</a:t>
            </a:r>
          </a:p>
          <a:p>
            <a:r>
              <a:rPr lang="x-none" sz="1800" dirty="0" smtClean="0"/>
              <a:t>1928. godine dobija sina </a:t>
            </a:r>
            <a:r>
              <a:rPr lang="x-none" sz="1800" smtClean="0"/>
              <a:t>Patricka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i </a:t>
            </a:r>
            <a:r>
              <a:rPr lang="x-none" sz="1800" dirty="0" smtClean="0"/>
              <a:t>ubrzo zatim objavljuje svoju knjigu „Zbogom oruzje“.</a:t>
            </a:r>
          </a:p>
          <a:p>
            <a:r>
              <a:rPr lang="x-none" sz="1800" dirty="0" smtClean="0"/>
              <a:t>1931. dobija još jednog </a:t>
            </a:r>
            <a:r>
              <a:rPr lang="x-none" sz="1800" smtClean="0"/>
              <a:t>sina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Gregorya,</a:t>
            </a:r>
            <a:r>
              <a:rPr lang="en-US" sz="1800" dirty="0" smtClean="0"/>
              <a:t> </a:t>
            </a:r>
            <a:r>
              <a:rPr lang="x-none" sz="1800" smtClean="0"/>
              <a:t>i </a:t>
            </a:r>
            <a:r>
              <a:rPr lang="x-none" sz="1800" dirty="0" smtClean="0"/>
              <a:t>odlazi u Afriku.</a:t>
            </a:r>
          </a:p>
        </p:txBody>
      </p:sp>
    </p:spTree>
    <p:extLst>
      <p:ext uri="{BB962C8B-B14F-4D97-AF65-F5344CB8AC3E}">
        <p14:creationId xmlns:p14="http://schemas.microsoft.com/office/powerpoint/2010/main" xmlns="" val="19773259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z="6000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Drugi svetski rat</a:t>
            </a:r>
            <a:endParaRPr lang="x-none" sz="6000" dirty="0">
              <a:solidFill>
                <a:srgbClr val="FFC000"/>
              </a:solidFill>
              <a:cs typeface="Andalus" pitchFamily="18" charset="-78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09600" y="1371600"/>
            <a:ext cx="7924800" cy="5638800"/>
          </a:xfrm>
        </p:spPr>
        <p:txBody>
          <a:bodyPr>
            <a:normAutofit/>
          </a:bodyPr>
          <a:lstStyle/>
          <a:p>
            <a:r>
              <a:rPr lang="x-none" sz="1800" dirty="0" smtClean="0"/>
              <a:t>1937. godine Ernest odlazi u Španiju kako bi izveštavao o ratu koji je buktio.</a:t>
            </a:r>
          </a:p>
          <a:p>
            <a:r>
              <a:rPr lang="x-none" sz="1800" dirty="0" smtClean="0"/>
              <a:t>Upoznaje spisateljicu Marthu </a:t>
            </a:r>
            <a:r>
              <a:rPr lang="x-none" sz="1800" smtClean="0"/>
              <a:t>Gellhorn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koju </a:t>
            </a:r>
            <a:r>
              <a:rPr lang="x-none" sz="1800" dirty="0" smtClean="0"/>
              <a:t>je poznavao pre razvoda od Paulin.</a:t>
            </a:r>
          </a:p>
          <a:p>
            <a:r>
              <a:rPr lang="x-none" sz="1800" dirty="0" smtClean="0"/>
              <a:t>1940. godine objavljuje knjigu „Kome zvono zvoni“ koja je pokupila sve najbolje </a:t>
            </a:r>
            <a:r>
              <a:rPr lang="x-none" sz="1800" smtClean="0"/>
              <a:t>kritike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i </a:t>
            </a:r>
            <a:r>
              <a:rPr lang="x-none" sz="1800" dirty="0" smtClean="0"/>
              <a:t>zbog </a:t>
            </a:r>
            <a:r>
              <a:rPr lang="en-US" sz="1800" dirty="0" smtClean="0"/>
              <a:t>koje je progla</a:t>
            </a:r>
            <a:r>
              <a:rPr lang="x-none" sz="1800" smtClean="0"/>
              <a:t>šen za </a:t>
            </a:r>
            <a:r>
              <a:rPr lang="x-none" sz="1800" dirty="0" smtClean="0"/>
              <a:t>Pulicerovu nagradu.</a:t>
            </a:r>
          </a:p>
          <a:p>
            <a:r>
              <a:rPr lang="x-none" sz="1800" dirty="0" smtClean="0"/>
              <a:t>1944. godine odlučuje da krene u Evropu ali na putu do Londona desila mu se saobraćajna </a:t>
            </a:r>
            <a:r>
              <a:rPr lang="x-none" sz="1800" smtClean="0"/>
              <a:t>nesreća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koja </a:t>
            </a:r>
            <a:r>
              <a:rPr lang="x-none" sz="1800" dirty="0" smtClean="0"/>
              <a:t>je i bila razlog razvoda od Paulin.</a:t>
            </a:r>
          </a:p>
          <a:p>
            <a:r>
              <a:rPr lang="x-none" sz="1800" dirty="0" smtClean="0"/>
              <a:t>Iste godine vraća se u Pariz i slavi povratak u grad svoje mladosti.</a:t>
            </a:r>
          </a:p>
          <a:p>
            <a:r>
              <a:rPr lang="x-none" sz="1800" dirty="0" smtClean="0"/>
              <a:t>1954. godine dodeljena mu je Nobelova nagrada za </a:t>
            </a:r>
            <a:r>
              <a:rPr lang="x-none" sz="1800" smtClean="0"/>
              <a:t>knjizevnost</a:t>
            </a:r>
            <a:r>
              <a:rPr lang="x-none" sz="1800" smtClean="0"/>
              <a:t>,</a:t>
            </a:r>
            <a:r>
              <a:rPr lang="en-US" sz="1800" dirty="0" smtClean="0"/>
              <a:t> </a:t>
            </a:r>
            <a:r>
              <a:rPr lang="x-none" sz="1800" smtClean="0"/>
              <a:t>ali </a:t>
            </a:r>
            <a:r>
              <a:rPr lang="x-none" sz="1800" dirty="0" smtClean="0"/>
              <a:t>ne prisustvuje ceremoniji.</a:t>
            </a:r>
          </a:p>
          <a:p>
            <a:r>
              <a:rPr lang="x-none" sz="1800" dirty="0" smtClean="0"/>
              <a:t>U Januaru Hemingvej i Mary doživljavaju 2 nezgode avionom.</a:t>
            </a:r>
          </a:p>
          <a:p>
            <a:r>
              <a:rPr lang="x-none" sz="1800" dirty="0" smtClean="0"/>
              <a:t>1961. godine sele se iz Kube u Ketchum </a:t>
            </a:r>
            <a:r>
              <a:rPr lang="x-none" sz="1800" smtClean="0"/>
              <a:t>u </a:t>
            </a:r>
            <a:r>
              <a:rPr lang="x-none" sz="1800" smtClean="0"/>
              <a:t>Idahu,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x-none" sz="1800" smtClean="0"/>
              <a:t> </a:t>
            </a:r>
            <a:r>
              <a:rPr lang="x-none" sz="1800" dirty="0" smtClean="0"/>
              <a:t>tamo Hemingvej okončava sebi život pucanjem u glavu.</a:t>
            </a:r>
          </a:p>
          <a:p>
            <a:endParaRPr lang="x-none" dirty="0" smtClean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141865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709"/>
            <a:ext cx="9144000" cy="6830291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sz="6000" dirty="0" smtClean="0">
                <a:solidFill>
                  <a:schemeClr val="tx2"/>
                </a:solidFill>
                <a:latin typeface="Andalus" pitchFamily="18" charset="-78"/>
                <a:cs typeface="Andalus" pitchFamily="18" charset="-78"/>
              </a:rPr>
              <a:t>STVARALAŠTVO</a:t>
            </a:r>
            <a:endParaRPr lang="x-none" sz="6000" dirty="0">
              <a:solidFill>
                <a:schemeClr val="tx2"/>
              </a:solidFill>
              <a:cs typeface="Andalus" pitchFamily="18" charset="-78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14400" y="1295400"/>
            <a:ext cx="6858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 priče i deset pesama </a:t>
            </a:r>
            <a:r>
              <a:rPr lang="en-US" sz="2400" dirty="0" smtClean="0"/>
              <a:t>(Three Stories and Ten Poems, 1923.)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</a:rPr>
              <a:t>Proljetne bujice </a:t>
            </a:r>
            <a:r>
              <a:rPr lang="en-US" sz="2400" dirty="0" smtClean="0"/>
              <a:t>(The Torrents of Spring, 1925.)</a:t>
            </a:r>
            <a:r>
              <a:rPr lang="x-none" sz="2400" dirty="0" smtClean="0"/>
              <a:t/>
            </a:r>
            <a:br>
              <a:rPr lang="x-none" sz="2400" dirty="0" smtClean="0"/>
            </a:br>
            <a:r>
              <a:rPr lang="x-none" sz="2400" dirty="0" smtClean="0"/>
              <a:t>- </a:t>
            </a:r>
            <a:r>
              <a:rPr lang="x-none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našem vremenu </a:t>
            </a:r>
            <a:r>
              <a:rPr lang="x-none" sz="2400" dirty="0" smtClean="0"/>
              <a:t>(In Our Time, 1925.)</a:t>
            </a:r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Zbogom oružje </a:t>
            </a:r>
            <a:r>
              <a:rPr lang="en-US" sz="2400" dirty="0" smtClean="0"/>
              <a:t>(A Farewell to Arms, 1929.)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Smrt popodne </a:t>
            </a:r>
            <a:r>
              <a:rPr lang="en-US" sz="2400" dirty="0" smtClean="0"/>
              <a:t>(Death in Afternoon, 1932.)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x-none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Snegovi Kilimandžara </a:t>
            </a:r>
            <a:r>
              <a:rPr lang="x-none" sz="2400" dirty="0" smtClean="0"/>
              <a:t>(The Snows of Kilimanjaro, 1932.)</a:t>
            </a:r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Zelena brda Afrike </a:t>
            </a:r>
            <a:r>
              <a:rPr lang="en-US" sz="2400" dirty="0" smtClean="0"/>
              <a:t>(Green Hills of Africa, 1935.)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Kome zvono zvoni </a:t>
            </a:r>
            <a:r>
              <a:rPr lang="en-US" sz="2400" dirty="0" smtClean="0"/>
              <a:t>(For Whom the Bell Tolls, 1940.)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Starac i more </a:t>
            </a:r>
            <a:r>
              <a:rPr lang="en-US" sz="2400" dirty="0" smtClean="0"/>
              <a:t>(The Old Man and the Sea, 1952.)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Pomična svečanost </a:t>
            </a:r>
            <a:r>
              <a:rPr lang="en-US" sz="2400" dirty="0" smtClean="0"/>
              <a:t>(A Moveable Feast, 1964.)</a:t>
            </a:r>
            <a:endParaRPr lang="x-none" sz="2400" dirty="0" smtClean="0"/>
          </a:p>
          <a:p>
            <a:r>
              <a:rPr lang="x-none" sz="2400" dirty="0" smtClean="0"/>
              <a:t>- </a:t>
            </a:r>
            <a:r>
              <a:rPr lang="en-US" sz="2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Rajski vrt </a:t>
            </a:r>
            <a:r>
              <a:rPr lang="en-US" sz="2400" dirty="0" smtClean="0"/>
              <a:t>(The Garden of Eden, 1987.)</a:t>
            </a:r>
            <a:endParaRPr lang="x-none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910150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4636" y="1676400"/>
            <a:ext cx="8915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Čovek </a:t>
            </a:r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nije stvoren za </a:t>
            </a:r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poraz</a:t>
            </a:r>
            <a:r>
              <a:rPr lang="x-none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</a:t>
            </a:r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Čovek </a:t>
            </a:r>
            <a:r>
              <a:rPr lang="en-US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može biti uništen, ali </a:t>
            </a:r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</a:t>
            </a:r>
            <a:r>
              <a:rPr lang="x-none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ikada</a:t>
            </a:r>
            <a:r>
              <a:rPr lang="en-US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poražen</a:t>
            </a:r>
            <a:r>
              <a:rPr lang="x-none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x-none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943600" y="5105400"/>
            <a:ext cx="3006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dirty="0" smtClean="0">
                <a:latin typeface="Segoe Script" pitchFamily="34" charset="0"/>
              </a:rPr>
              <a:t>Ernest Hemingway (1899-1961</a:t>
            </a:r>
            <a:r>
              <a:rPr lang="x-none" dirty="0" smtClean="0"/>
              <a:t>)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xmlns="" val="33716922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210</TotalTime>
  <Words>612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Horizonte</vt:lpstr>
      <vt:lpstr>Biografija i umetničko stvaralaštvo američkog romanopisca i pisca kratkih priča </vt:lpstr>
      <vt:lpstr>bIOGRAFIJA</vt:lpstr>
      <vt:lpstr>Prvi svetski rat</vt:lpstr>
      <vt:lpstr>Povratak kući</vt:lpstr>
      <vt:lpstr>Drugi svetski rat</vt:lpstr>
      <vt:lpstr>STVARALAŠTVO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Biografija i umetničko stvaralaštvo američkog romanopisca i pisca kratkih priča</dc:title>
  <dc:creator>marinkovici</dc:creator>
  <cp:lastModifiedBy>ucenik</cp:lastModifiedBy>
  <cp:revision>18</cp:revision>
  <dcterms:created xsi:type="dcterms:W3CDTF">2016-03-04T00:08:27Z</dcterms:created>
  <dcterms:modified xsi:type="dcterms:W3CDTF">2016-03-11T17:21:49Z</dcterms:modified>
</cp:coreProperties>
</file>