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73" r:id="rId4"/>
    <p:sldId id="277" r:id="rId5"/>
    <p:sldId id="258" r:id="rId6"/>
    <p:sldId id="263" r:id="rId7"/>
    <p:sldId id="264" r:id="rId8"/>
    <p:sldId id="271" r:id="rId9"/>
    <p:sldId id="276" r:id="rId10"/>
    <p:sldId id="272" r:id="rId11"/>
    <p:sldId id="274" r:id="rId12"/>
    <p:sldId id="278" r:id="rId13"/>
    <p:sldId id="279" r:id="rId14"/>
    <p:sldId id="280" r:id="rId15"/>
    <p:sldId id="275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03" autoAdjust="0"/>
    <p:restoredTop sz="94660"/>
  </p:normalViewPr>
  <p:slideViewPr>
    <p:cSldViewPr>
      <p:cViewPr varScale="1">
        <p:scale>
          <a:sx n="86" d="100"/>
          <a:sy n="86" d="100"/>
        </p:scale>
        <p:origin x="-106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6DDAA0B-6410-47FD-9AB2-63733816F8D5}" type="doc">
      <dgm:prSet loTypeId="urn:microsoft.com/office/officeart/2005/8/layout/radial6" loCatId="cycle" qsTypeId="urn:microsoft.com/office/officeart/2005/8/quickstyle/simple3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5C3D7B98-B195-45B1-A719-05548651F049}">
      <dgm:prSet phldrT="[Text]"/>
      <dgm:spPr/>
      <dgm:t>
        <a:bodyPr/>
        <a:lstStyle/>
        <a:p>
          <a:r>
            <a:rPr lang="sr-Latn-RS" dirty="0" smtClean="0"/>
            <a:t>Ljubavne veze</a:t>
          </a:r>
          <a:endParaRPr lang="en-US" dirty="0"/>
        </a:p>
      </dgm:t>
    </dgm:pt>
    <dgm:pt modelId="{D6A4A398-469D-467D-9B93-DA28E4E5B3D8}" type="parTrans" cxnId="{74450877-E198-4886-AC22-5B9E29C9B57D}">
      <dgm:prSet/>
      <dgm:spPr/>
      <dgm:t>
        <a:bodyPr/>
        <a:lstStyle/>
        <a:p>
          <a:endParaRPr lang="en-US"/>
        </a:p>
      </dgm:t>
    </dgm:pt>
    <dgm:pt modelId="{40C41782-FF66-4EA2-8D82-90C3629A0CCB}" type="sibTrans" cxnId="{74450877-E198-4886-AC22-5B9E29C9B57D}">
      <dgm:prSet/>
      <dgm:spPr/>
      <dgm:t>
        <a:bodyPr/>
        <a:lstStyle/>
        <a:p>
          <a:endParaRPr lang="en-US"/>
        </a:p>
      </dgm:t>
    </dgm:pt>
    <dgm:pt modelId="{D92BDEF3-B5D0-4AAF-A233-380C3C97EDFC}">
      <dgm:prSet phldrT="[Text]" custT="1"/>
      <dgm:spPr/>
      <dgm:t>
        <a:bodyPr/>
        <a:lstStyle/>
        <a:p>
          <a:r>
            <a:rPr lang="sr-Latn-RS" sz="2000" dirty="0" smtClean="0"/>
            <a:t>Žene iz aristokratskog društva</a:t>
          </a:r>
          <a:endParaRPr lang="en-US" sz="2000" dirty="0"/>
        </a:p>
      </dgm:t>
    </dgm:pt>
    <dgm:pt modelId="{E883CC57-2FA8-4570-ACB1-4FCEE08F6A4B}" type="parTrans" cxnId="{B39561D8-9623-4C18-BF5C-3AB7D6306FFB}">
      <dgm:prSet/>
      <dgm:spPr/>
      <dgm:t>
        <a:bodyPr/>
        <a:lstStyle/>
        <a:p>
          <a:endParaRPr lang="en-US"/>
        </a:p>
      </dgm:t>
    </dgm:pt>
    <dgm:pt modelId="{249BE77C-A5ED-45F4-AADF-586F2ED88BFF}" type="sibTrans" cxnId="{B39561D8-9623-4C18-BF5C-3AB7D6306FFB}">
      <dgm:prSet/>
      <dgm:spPr/>
      <dgm:t>
        <a:bodyPr/>
        <a:lstStyle/>
        <a:p>
          <a:endParaRPr lang="en-US"/>
        </a:p>
      </dgm:t>
    </dgm:pt>
    <dgm:pt modelId="{270AD3CB-7BF3-482E-9664-7F2C8A7751B3}">
      <dgm:prSet phldrT="[Text]" custT="1"/>
      <dgm:spPr/>
      <dgm:t>
        <a:bodyPr/>
        <a:lstStyle/>
        <a:p>
          <a:r>
            <a:rPr lang="sr-Latn-RS" sz="2000" dirty="0" smtClean="0"/>
            <a:t>Ciganke</a:t>
          </a:r>
          <a:r>
            <a:rPr lang="en-US" sz="2000" dirty="0" smtClean="0"/>
            <a:t> </a:t>
          </a:r>
          <a:r>
            <a:rPr lang="en-US" sz="2000" dirty="0" err="1" smtClean="0"/>
            <a:t>i</a:t>
          </a:r>
          <a:r>
            <a:rPr lang="en-US" sz="2000" dirty="0" smtClean="0"/>
            <a:t> </a:t>
          </a:r>
          <a:r>
            <a:rPr lang="en-US" sz="2000" dirty="0" err="1" smtClean="0"/>
            <a:t>sobarice</a:t>
          </a:r>
          <a:endParaRPr lang="en-US" sz="2000" dirty="0"/>
        </a:p>
      </dgm:t>
    </dgm:pt>
    <dgm:pt modelId="{02DF5314-4951-4230-94EE-6C3CF4C8BC2D}" type="parTrans" cxnId="{A7EC9114-E795-4336-9C17-8E75FD71AF88}">
      <dgm:prSet/>
      <dgm:spPr/>
      <dgm:t>
        <a:bodyPr/>
        <a:lstStyle/>
        <a:p>
          <a:endParaRPr lang="en-US"/>
        </a:p>
      </dgm:t>
    </dgm:pt>
    <dgm:pt modelId="{DB167704-935C-426D-BF76-2EA75CC5B438}" type="sibTrans" cxnId="{A7EC9114-E795-4336-9C17-8E75FD71AF88}">
      <dgm:prSet/>
      <dgm:spPr/>
      <dgm:t>
        <a:bodyPr/>
        <a:lstStyle/>
        <a:p>
          <a:endParaRPr lang="en-US"/>
        </a:p>
      </dgm:t>
    </dgm:pt>
    <dgm:pt modelId="{5B3224E3-5A52-49CB-ACD3-1D6B5E7C95F3}">
      <dgm:prSet phldrT="[Text]" custT="1"/>
      <dgm:spPr/>
      <dgm:t>
        <a:bodyPr/>
        <a:lstStyle/>
        <a:p>
          <a:r>
            <a:rPr lang="sr-Latn-RS" sz="2000" dirty="0" smtClean="0"/>
            <a:t>Tetke Tolstoj</a:t>
          </a:r>
          <a:endParaRPr lang="en-US" sz="2000" dirty="0"/>
        </a:p>
      </dgm:t>
    </dgm:pt>
    <dgm:pt modelId="{4B892A67-5B72-4C29-B18A-72C26FC47484}" type="parTrans" cxnId="{D311667F-4954-4884-9163-9C2FE2304E9B}">
      <dgm:prSet/>
      <dgm:spPr/>
      <dgm:t>
        <a:bodyPr/>
        <a:lstStyle/>
        <a:p>
          <a:endParaRPr lang="en-US"/>
        </a:p>
      </dgm:t>
    </dgm:pt>
    <dgm:pt modelId="{C23CB1C8-3E3D-49AF-B16C-24BF9530F652}" type="sibTrans" cxnId="{D311667F-4954-4884-9163-9C2FE2304E9B}">
      <dgm:prSet/>
      <dgm:spPr/>
      <dgm:t>
        <a:bodyPr/>
        <a:lstStyle/>
        <a:p>
          <a:endParaRPr lang="en-US"/>
        </a:p>
      </dgm:t>
    </dgm:pt>
    <dgm:pt modelId="{F03B43B5-D65E-4A45-BE5D-381C423A58D4}">
      <dgm:prSet phldrT="[Text]" custT="1"/>
      <dgm:spPr/>
      <dgm:t>
        <a:bodyPr/>
        <a:lstStyle/>
        <a:p>
          <a:r>
            <a:rPr lang="sr-Latn-RS" sz="2000" dirty="0" smtClean="0"/>
            <a:t>Sestre Ščerbatski</a:t>
          </a:r>
          <a:endParaRPr lang="en-US" sz="2000" dirty="0"/>
        </a:p>
      </dgm:t>
    </dgm:pt>
    <dgm:pt modelId="{6AA6B4BC-5BBE-4282-B41F-58FA99A3E868}" type="parTrans" cxnId="{7C3F900F-B0DC-4B98-9AD4-7A663407D2A9}">
      <dgm:prSet/>
      <dgm:spPr/>
      <dgm:t>
        <a:bodyPr/>
        <a:lstStyle/>
        <a:p>
          <a:endParaRPr lang="en-US"/>
        </a:p>
      </dgm:t>
    </dgm:pt>
    <dgm:pt modelId="{B057110A-DA66-40A8-A5D2-05F074F1929F}" type="sibTrans" cxnId="{7C3F900F-B0DC-4B98-9AD4-7A663407D2A9}">
      <dgm:prSet/>
      <dgm:spPr/>
      <dgm:t>
        <a:bodyPr/>
        <a:lstStyle/>
        <a:p>
          <a:endParaRPr lang="en-US"/>
        </a:p>
      </dgm:t>
    </dgm:pt>
    <dgm:pt modelId="{17134470-CAC4-4031-BED9-0A090E7E492B}" type="pres">
      <dgm:prSet presAssocID="{56DDAA0B-6410-47FD-9AB2-63733816F8D5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AC54166-A5E2-4A74-800F-C1F8467290A1}" type="pres">
      <dgm:prSet presAssocID="{5C3D7B98-B195-45B1-A719-05548651F049}" presName="centerShape" presStyleLbl="node0" presStyleIdx="0" presStyleCnt="1"/>
      <dgm:spPr/>
      <dgm:t>
        <a:bodyPr/>
        <a:lstStyle/>
        <a:p>
          <a:endParaRPr lang="en-US"/>
        </a:p>
      </dgm:t>
    </dgm:pt>
    <dgm:pt modelId="{F40F52BA-A922-4086-8291-574AFE8E129E}" type="pres">
      <dgm:prSet presAssocID="{D92BDEF3-B5D0-4AAF-A233-380C3C97EDFC}" presName="node" presStyleLbl="node1" presStyleIdx="0" presStyleCnt="4" custScaleX="166707" custScaleY="11503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5669FD-B4D3-48D5-98F6-92968777DA97}" type="pres">
      <dgm:prSet presAssocID="{D92BDEF3-B5D0-4AAF-A233-380C3C97EDFC}" presName="dummy" presStyleCnt="0"/>
      <dgm:spPr/>
    </dgm:pt>
    <dgm:pt modelId="{33CAD261-C362-4F51-A944-AE9DE0E103D0}" type="pres">
      <dgm:prSet presAssocID="{249BE77C-A5ED-45F4-AADF-586F2ED88BFF}" presName="sibTrans" presStyleLbl="sibTrans2D1" presStyleIdx="0" presStyleCnt="4"/>
      <dgm:spPr/>
      <dgm:t>
        <a:bodyPr/>
        <a:lstStyle/>
        <a:p>
          <a:endParaRPr lang="en-US"/>
        </a:p>
      </dgm:t>
    </dgm:pt>
    <dgm:pt modelId="{85B82403-BEC7-4DE9-9D14-69E50AFB4E43}" type="pres">
      <dgm:prSet presAssocID="{270AD3CB-7BF3-482E-9664-7F2C8A7751B3}" presName="node" presStyleLbl="node1" presStyleIdx="1" presStyleCnt="4" custScaleX="12775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24F7D6-4B61-4014-96B1-8D4A50A37C45}" type="pres">
      <dgm:prSet presAssocID="{270AD3CB-7BF3-482E-9664-7F2C8A7751B3}" presName="dummy" presStyleCnt="0"/>
      <dgm:spPr/>
    </dgm:pt>
    <dgm:pt modelId="{454AD2DF-9D73-4D47-9336-5FD9A430A098}" type="pres">
      <dgm:prSet presAssocID="{DB167704-935C-426D-BF76-2EA75CC5B438}" presName="sibTrans" presStyleLbl="sibTrans2D1" presStyleIdx="1" presStyleCnt="4"/>
      <dgm:spPr/>
      <dgm:t>
        <a:bodyPr/>
        <a:lstStyle/>
        <a:p>
          <a:endParaRPr lang="en-US"/>
        </a:p>
      </dgm:t>
    </dgm:pt>
    <dgm:pt modelId="{0B9F4F63-D58A-4CF1-9009-40C39B1CE8C8}" type="pres">
      <dgm:prSet presAssocID="{5B3224E3-5A52-49CB-ACD3-1D6B5E7C95F3}" presName="node" presStyleLbl="node1" presStyleIdx="2" presStyleCnt="4" custScaleX="13199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7B2C35-580B-4EF1-A381-34C4E372EEFE}" type="pres">
      <dgm:prSet presAssocID="{5B3224E3-5A52-49CB-ACD3-1D6B5E7C95F3}" presName="dummy" presStyleCnt="0"/>
      <dgm:spPr/>
    </dgm:pt>
    <dgm:pt modelId="{BAA5D5B3-DD3B-4C13-8E22-70B6CE2D0FB3}" type="pres">
      <dgm:prSet presAssocID="{C23CB1C8-3E3D-49AF-B16C-24BF9530F652}" presName="sibTrans" presStyleLbl="sibTrans2D1" presStyleIdx="2" presStyleCnt="4"/>
      <dgm:spPr/>
      <dgm:t>
        <a:bodyPr/>
        <a:lstStyle/>
        <a:p>
          <a:endParaRPr lang="en-US"/>
        </a:p>
      </dgm:t>
    </dgm:pt>
    <dgm:pt modelId="{93CFADF3-B513-4062-B95D-24D5F439CEA1}" type="pres">
      <dgm:prSet presAssocID="{F03B43B5-D65E-4A45-BE5D-381C423A58D4}" presName="node" presStyleLbl="node1" presStyleIdx="3" presStyleCnt="4" custScaleX="13466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BDE6EB6-5828-47AA-ADAF-E342A39609DB}" type="pres">
      <dgm:prSet presAssocID="{F03B43B5-D65E-4A45-BE5D-381C423A58D4}" presName="dummy" presStyleCnt="0"/>
      <dgm:spPr/>
    </dgm:pt>
    <dgm:pt modelId="{6454BDAD-BAF0-4FFA-B115-D36E8719E00C}" type="pres">
      <dgm:prSet presAssocID="{B057110A-DA66-40A8-A5D2-05F074F1929F}" presName="sibTrans" presStyleLbl="sibTrans2D1" presStyleIdx="3" presStyleCnt="4"/>
      <dgm:spPr/>
      <dgm:t>
        <a:bodyPr/>
        <a:lstStyle/>
        <a:p>
          <a:endParaRPr lang="en-US"/>
        </a:p>
      </dgm:t>
    </dgm:pt>
  </dgm:ptLst>
  <dgm:cxnLst>
    <dgm:cxn modelId="{6E0D0E7B-3A77-4824-B42E-4FA4569943E2}" type="presOf" srcId="{B057110A-DA66-40A8-A5D2-05F074F1929F}" destId="{6454BDAD-BAF0-4FFA-B115-D36E8719E00C}" srcOrd="0" destOrd="0" presId="urn:microsoft.com/office/officeart/2005/8/layout/radial6"/>
    <dgm:cxn modelId="{D91F5435-1A5D-417C-8A21-6EBA0BB443D4}" type="presOf" srcId="{DB167704-935C-426D-BF76-2EA75CC5B438}" destId="{454AD2DF-9D73-4D47-9336-5FD9A430A098}" srcOrd="0" destOrd="0" presId="urn:microsoft.com/office/officeart/2005/8/layout/radial6"/>
    <dgm:cxn modelId="{0546468C-D991-4A4D-A66E-D50A963302C0}" type="presOf" srcId="{D92BDEF3-B5D0-4AAF-A233-380C3C97EDFC}" destId="{F40F52BA-A922-4086-8291-574AFE8E129E}" srcOrd="0" destOrd="0" presId="urn:microsoft.com/office/officeart/2005/8/layout/radial6"/>
    <dgm:cxn modelId="{B39561D8-9623-4C18-BF5C-3AB7D6306FFB}" srcId="{5C3D7B98-B195-45B1-A719-05548651F049}" destId="{D92BDEF3-B5D0-4AAF-A233-380C3C97EDFC}" srcOrd="0" destOrd="0" parTransId="{E883CC57-2FA8-4570-ACB1-4FCEE08F6A4B}" sibTransId="{249BE77C-A5ED-45F4-AADF-586F2ED88BFF}"/>
    <dgm:cxn modelId="{9CB68489-E308-4AF2-BE3E-0A44346CDBF2}" type="presOf" srcId="{F03B43B5-D65E-4A45-BE5D-381C423A58D4}" destId="{93CFADF3-B513-4062-B95D-24D5F439CEA1}" srcOrd="0" destOrd="0" presId="urn:microsoft.com/office/officeart/2005/8/layout/radial6"/>
    <dgm:cxn modelId="{74450877-E198-4886-AC22-5B9E29C9B57D}" srcId="{56DDAA0B-6410-47FD-9AB2-63733816F8D5}" destId="{5C3D7B98-B195-45B1-A719-05548651F049}" srcOrd="0" destOrd="0" parTransId="{D6A4A398-469D-467D-9B93-DA28E4E5B3D8}" sibTransId="{40C41782-FF66-4EA2-8D82-90C3629A0CCB}"/>
    <dgm:cxn modelId="{7C3F900F-B0DC-4B98-9AD4-7A663407D2A9}" srcId="{5C3D7B98-B195-45B1-A719-05548651F049}" destId="{F03B43B5-D65E-4A45-BE5D-381C423A58D4}" srcOrd="3" destOrd="0" parTransId="{6AA6B4BC-5BBE-4282-B41F-58FA99A3E868}" sibTransId="{B057110A-DA66-40A8-A5D2-05F074F1929F}"/>
    <dgm:cxn modelId="{A7EC9114-E795-4336-9C17-8E75FD71AF88}" srcId="{5C3D7B98-B195-45B1-A719-05548651F049}" destId="{270AD3CB-7BF3-482E-9664-7F2C8A7751B3}" srcOrd="1" destOrd="0" parTransId="{02DF5314-4951-4230-94EE-6C3CF4C8BC2D}" sibTransId="{DB167704-935C-426D-BF76-2EA75CC5B438}"/>
    <dgm:cxn modelId="{40CDEB0E-49F8-484F-8B29-56A68AF4CF58}" type="presOf" srcId="{5B3224E3-5A52-49CB-ACD3-1D6B5E7C95F3}" destId="{0B9F4F63-D58A-4CF1-9009-40C39B1CE8C8}" srcOrd="0" destOrd="0" presId="urn:microsoft.com/office/officeart/2005/8/layout/radial6"/>
    <dgm:cxn modelId="{08E142E8-B17F-48F0-94AC-4426015EDB13}" type="presOf" srcId="{C23CB1C8-3E3D-49AF-B16C-24BF9530F652}" destId="{BAA5D5B3-DD3B-4C13-8E22-70B6CE2D0FB3}" srcOrd="0" destOrd="0" presId="urn:microsoft.com/office/officeart/2005/8/layout/radial6"/>
    <dgm:cxn modelId="{D311667F-4954-4884-9163-9C2FE2304E9B}" srcId="{5C3D7B98-B195-45B1-A719-05548651F049}" destId="{5B3224E3-5A52-49CB-ACD3-1D6B5E7C95F3}" srcOrd="2" destOrd="0" parTransId="{4B892A67-5B72-4C29-B18A-72C26FC47484}" sibTransId="{C23CB1C8-3E3D-49AF-B16C-24BF9530F652}"/>
    <dgm:cxn modelId="{70C1D4BE-392E-4ED7-974D-AEBD0C37AEF0}" type="presOf" srcId="{270AD3CB-7BF3-482E-9664-7F2C8A7751B3}" destId="{85B82403-BEC7-4DE9-9D14-69E50AFB4E43}" srcOrd="0" destOrd="0" presId="urn:microsoft.com/office/officeart/2005/8/layout/radial6"/>
    <dgm:cxn modelId="{3FE40882-C5C8-44CF-AD20-762D823109B7}" type="presOf" srcId="{56DDAA0B-6410-47FD-9AB2-63733816F8D5}" destId="{17134470-CAC4-4031-BED9-0A090E7E492B}" srcOrd="0" destOrd="0" presId="urn:microsoft.com/office/officeart/2005/8/layout/radial6"/>
    <dgm:cxn modelId="{C55CA091-B00B-4A19-93C3-CD1C57DDF6CF}" type="presOf" srcId="{249BE77C-A5ED-45F4-AADF-586F2ED88BFF}" destId="{33CAD261-C362-4F51-A944-AE9DE0E103D0}" srcOrd="0" destOrd="0" presId="urn:microsoft.com/office/officeart/2005/8/layout/radial6"/>
    <dgm:cxn modelId="{E4510BE8-1C4C-4E4D-BA5A-890549BE564A}" type="presOf" srcId="{5C3D7B98-B195-45B1-A719-05548651F049}" destId="{1AC54166-A5E2-4A74-800F-C1F8467290A1}" srcOrd="0" destOrd="0" presId="urn:microsoft.com/office/officeart/2005/8/layout/radial6"/>
    <dgm:cxn modelId="{5220DE8C-1A7C-4A07-B304-616A5C2BC9D2}" type="presParOf" srcId="{17134470-CAC4-4031-BED9-0A090E7E492B}" destId="{1AC54166-A5E2-4A74-800F-C1F8467290A1}" srcOrd="0" destOrd="0" presId="urn:microsoft.com/office/officeart/2005/8/layout/radial6"/>
    <dgm:cxn modelId="{0DCA8E93-D2C9-428D-BB51-268EAA701862}" type="presParOf" srcId="{17134470-CAC4-4031-BED9-0A090E7E492B}" destId="{F40F52BA-A922-4086-8291-574AFE8E129E}" srcOrd="1" destOrd="0" presId="urn:microsoft.com/office/officeart/2005/8/layout/radial6"/>
    <dgm:cxn modelId="{BD3037D1-75D6-485F-9954-1F4DEAE3A7DF}" type="presParOf" srcId="{17134470-CAC4-4031-BED9-0A090E7E492B}" destId="{685669FD-B4D3-48D5-98F6-92968777DA97}" srcOrd="2" destOrd="0" presId="urn:microsoft.com/office/officeart/2005/8/layout/radial6"/>
    <dgm:cxn modelId="{C9D1A508-8117-46B3-A71E-D83220E5DEE4}" type="presParOf" srcId="{17134470-CAC4-4031-BED9-0A090E7E492B}" destId="{33CAD261-C362-4F51-A944-AE9DE0E103D0}" srcOrd="3" destOrd="0" presId="urn:microsoft.com/office/officeart/2005/8/layout/radial6"/>
    <dgm:cxn modelId="{BAA964DF-BB22-4EE0-BA11-5286D29F072A}" type="presParOf" srcId="{17134470-CAC4-4031-BED9-0A090E7E492B}" destId="{85B82403-BEC7-4DE9-9D14-69E50AFB4E43}" srcOrd="4" destOrd="0" presId="urn:microsoft.com/office/officeart/2005/8/layout/radial6"/>
    <dgm:cxn modelId="{67E2BFDE-5824-4F5B-9EC4-363A80A935DD}" type="presParOf" srcId="{17134470-CAC4-4031-BED9-0A090E7E492B}" destId="{9724F7D6-4B61-4014-96B1-8D4A50A37C45}" srcOrd="5" destOrd="0" presId="urn:microsoft.com/office/officeart/2005/8/layout/radial6"/>
    <dgm:cxn modelId="{DAC79ABF-E4A9-4D9D-9B12-08F8CD32D61E}" type="presParOf" srcId="{17134470-CAC4-4031-BED9-0A090E7E492B}" destId="{454AD2DF-9D73-4D47-9336-5FD9A430A098}" srcOrd="6" destOrd="0" presId="urn:microsoft.com/office/officeart/2005/8/layout/radial6"/>
    <dgm:cxn modelId="{A0665955-B958-461D-8217-D396E119E6F4}" type="presParOf" srcId="{17134470-CAC4-4031-BED9-0A090E7E492B}" destId="{0B9F4F63-D58A-4CF1-9009-40C39B1CE8C8}" srcOrd="7" destOrd="0" presId="urn:microsoft.com/office/officeart/2005/8/layout/radial6"/>
    <dgm:cxn modelId="{C3D690D8-49E0-4022-894D-5E71C16A906A}" type="presParOf" srcId="{17134470-CAC4-4031-BED9-0A090E7E492B}" destId="{EB7B2C35-580B-4EF1-A381-34C4E372EEFE}" srcOrd="8" destOrd="0" presId="urn:microsoft.com/office/officeart/2005/8/layout/radial6"/>
    <dgm:cxn modelId="{B21DC0FD-5B4A-44BB-AC3C-72A97B0BD562}" type="presParOf" srcId="{17134470-CAC4-4031-BED9-0A090E7E492B}" destId="{BAA5D5B3-DD3B-4C13-8E22-70B6CE2D0FB3}" srcOrd="9" destOrd="0" presId="urn:microsoft.com/office/officeart/2005/8/layout/radial6"/>
    <dgm:cxn modelId="{61C777BD-4CD9-4CF6-9014-DC169B85F442}" type="presParOf" srcId="{17134470-CAC4-4031-BED9-0A090E7E492B}" destId="{93CFADF3-B513-4062-B95D-24D5F439CEA1}" srcOrd="10" destOrd="0" presId="urn:microsoft.com/office/officeart/2005/8/layout/radial6"/>
    <dgm:cxn modelId="{E0FBBA6F-32CF-492E-BB3D-3E0A0013FBF9}" type="presParOf" srcId="{17134470-CAC4-4031-BED9-0A090E7E492B}" destId="{9BDE6EB6-5828-47AA-ADAF-E342A39609DB}" srcOrd="11" destOrd="0" presId="urn:microsoft.com/office/officeart/2005/8/layout/radial6"/>
    <dgm:cxn modelId="{03357A03-E399-49EC-A9CC-BBE8590D223E}" type="presParOf" srcId="{17134470-CAC4-4031-BED9-0A090E7E492B}" destId="{6454BDAD-BAF0-4FFA-B115-D36E8719E00C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454BDAD-BAF0-4FFA-B115-D36E8719E00C}">
      <dsp:nvSpPr>
        <dsp:cNvPr id="0" name=""/>
        <dsp:cNvSpPr/>
      </dsp:nvSpPr>
      <dsp:spPr>
        <a:xfrm>
          <a:off x="2329123" y="735578"/>
          <a:ext cx="4536326" cy="4536326"/>
        </a:xfrm>
        <a:prstGeom prst="blockArc">
          <a:avLst>
            <a:gd name="adj1" fmla="val 10800000"/>
            <a:gd name="adj2" fmla="val 16200000"/>
            <a:gd name="adj3" fmla="val 4643"/>
          </a:avLst>
        </a:prstGeom>
        <a:blipFill rotWithShape="0">
          <a:blip xmlns:r="http://schemas.openxmlformats.org/officeDocument/2006/relationships" r:embed="rId1">
            <a:duotone>
              <a:schemeClr val="accent3">
                <a:hueOff val="-9491525"/>
                <a:satOff val="-6236"/>
                <a:lumOff val="-12157"/>
                <a:alphaOff val="0"/>
                <a:shade val="63000"/>
                <a:tint val="82000"/>
              </a:schemeClr>
              <a:schemeClr val="accent3">
                <a:hueOff val="-9491525"/>
                <a:satOff val="-6236"/>
                <a:lumOff val="-12157"/>
                <a:alphaOff val="0"/>
                <a:tint val="10000"/>
                <a:satMod val="400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BAA5D5B3-DD3B-4C13-8E22-70B6CE2D0FB3}">
      <dsp:nvSpPr>
        <dsp:cNvPr id="0" name=""/>
        <dsp:cNvSpPr/>
      </dsp:nvSpPr>
      <dsp:spPr>
        <a:xfrm>
          <a:off x="2329123" y="735578"/>
          <a:ext cx="4536326" cy="4536326"/>
        </a:xfrm>
        <a:prstGeom prst="blockArc">
          <a:avLst>
            <a:gd name="adj1" fmla="val 5400000"/>
            <a:gd name="adj2" fmla="val 10800000"/>
            <a:gd name="adj3" fmla="val 4643"/>
          </a:avLst>
        </a:prstGeom>
        <a:blipFill rotWithShape="0">
          <a:blip xmlns:r="http://schemas.openxmlformats.org/officeDocument/2006/relationships" r:embed="rId1">
            <a:duotone>
              <a:schemeClr val="accent3">
                <a:hueOff val="-6327683"/>
                <a:satOff val="-4157"/>
                <a:lumOff val="-8105"/>
                <a:alphaOff val="0"/>
                <a:shade val="63000"/>
                <a:tint val="82000"/>
              </a:schemeClr>
              <a:schemeClr val="accent3">
                <a:hueOff val="-6327683"/>
                <a:satOff val="-4157"/>
                <a:lumOff val="-8105"/>
                <a:alphaOff val="0"/>
                <a:tint val="10000"/>
                <a:satMod val="400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454AD2DF-9D73-4D47-9336-5FD9A430A098}">
      <dsp:nvSpPr>
        <dsp:cNvPr id="0" name=""/>
        <dsp:cNvSpPr/>
      </dsp:nvSpPr>
      <dsp:spPr>
        <a:xfrm>
          <a:off x="2329123" y="735578"/>
          <a:ext cx="4536326" cy="4536326"/>
        </a:xfrm>
        <a:prstGeom prst="blockArc">
          <a:avLst>
            <a:gd name="adj1" fmla="val 0"/>
            <a:gd name="adj2" fmla="val 5400000"/>
            <a:gd name="adj3" fmla="val 4643"/>
          </a:avLst>
        </a:prstGeom>
        <a:blipFill rotWithShape="0">
          <a:blip xmlns:r="http://schemas.openxmlformats.org/officeDocument/2006/relationships" r:embed="rId1">
            <a:duotone>
              <a:schemeClr val="accent3">
                <a:hueOff val="-3163842"/>
                <a:satOff val="-2079"/>
                <a:lumOff val="-4052"/>
                <a:alphaOff val="0"/>
                <a:shade val="63000"/>
                <a:tint val="82000"/>
              </a:schemeClr>
              <a:schemeClr val="accent3">
                <a:hueOff val="-3163842"/>
                <a:satOff val="-2079"/>
                <a:lumOff val="-4052"/>
                <a:alphaOff val="0"/>
                <a:tint val="10000"/>
                <a:satMod val="400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33CAD261-C362-4F51-A944-AE9DE0E103D0}">
      <dsp:nvSpPr>
        <dsp:cNvPr id="0" name=""/>
        <dsp:cNvSpPr/>
      </dsp:nvSpPr>
      <dsp:spPr>
        <a:xfrm>
          <a:off x="2329123" y="735578"/>
          <a:ext cx="4536326" cy="4536326"/>
        </a:xfrm>
        <a:prstGeom prst="blockArc">
          <a:avLst>
            <a:gd name="adj1" fmla="val 16200000"/>
            <a:gd name="adj2" fmla="val 0"/>
            <a:gd name="adj3" fmla="val 4643"/>
          </a:avLst>
        </a:prstGeom>
        <a:blipFill rotWithShape="0">
          <a:blip xmlns:r="http://schemas.openxmlformats.org/officeDocument/2006/relationships" r:embed="rId1">
            <a:duotone>
              <a:schemeClr val="accent3">
                <a:hueOff val="0"/>
                <a:satOff val="0"/>
                <a:lumOff val="0"/>
                <a:alphaOff val="0"/>
                <a:shade val="63000"/>
                <a:tint val="82000"/>
              </a:schemeClr>
              <a:schemeClr val="accent3">
                <a:hueOff val="0"/>
                <a:satOff val="0"/>
                <a:lumOff val="0"/>
                <a:alphaOff val="0"/>
                <a:tint val="10000"/>
                <a:satMod val="400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1AC54166-A5E2-4A74-800F-C1F8467290A1}">
      <dsp:nvSpPr>
        <dsp:cNvPr id="0" name=""/>
        <dsp:cNvSpPr/>
      </dsp:nvSpPr>
      <dsp:spPr>
        <a:xfrm>
          <a:off x="3552512" y="1958968"/>
          <a:ext cx="2089546" cy="2089546"/>
        </a:xfrm>
        <a:prstGeom prst="ellipse">
          <a:avLst/>
        </a:prstGeom>
        <a:blipFill rotWithShape="0">
          <a:blip xmlns:r="http://schemas.openxmlformats.org/officeDocument/2006/relationships" r:embed="rId1">
            <a:duotone>
              <a:schemeClr val="accent2">
                <a:hueOff val="0"/>
                <a:satOff val="0"/>
                <a:lumOff val="0"/>
                <a:alphaOff val="0"/>
                <a:shade val="63000"/>
                <a:tint val="82000"/>
              </a:schemeClr>
              <a:schemeClr val="accent2">
                <a:hueOff val="0"/>
                <a:satOff val="0"/>
                <a:lumOff val="0"/>
                <a:alphaOff val="0"/>
                <a:tint val="10000"/>
                <a:satMod val="400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2800" kern="1200" dirty="0" smtClean="0"/>
            <a:t>Ljubavne veze</a:t>
          </a:r>
          <a:endParaRPr lang="en-US" sz="2800" kern="1200" dirty="0"/>
        </a:p>
      </dsp:txBody>
      <dsp:txXfrm>
        <a:off x="3552512" y="1958968"/>
        <a:ext cx="2089546" cy="2089546"/>
      </dsp:txXfrm>
    </dsp:sp>
    <dsp:sp modelId="{F40F52BA-A922-4086-8291-574AFE8E129E}">
      <dsp:nvSpPr>
        <dsp:cNvPr id="0" name=""/>
        <dsp:cNvSpPr/>
      </dsp:nvSpPr>
      <dsp:spPr>
        <a:xfrm>
          <a:off x="3378088" y="-53026"/>
          <a:ext cx="2438394" cy="1682524"/>
        </a:xfrm>
        <a:prstGeom prst="ellipse">
          <a:avLst/>
        </a:prstGeom>
        <a:blipFill rotWithShape="0">
          <a:blip xmlns:r="http://schemas.openxmlformats.org/officeDocument/2006/relationships" r:embed="rId1">
            <a:duotone>
              <a:schemeClr val="accent3">
                <a:hueOff val="0"/>
                <a:satOff val="0"/>
                <a:lumOff val="0"/>
                <a:alphaOff val="0"/>
                <a:shade val="63000"/>
                <a:tint val="82000"/>
              </a:schemeClr>
              <a:schemeClr val="accent3">
                <a:hueOff val="0"/>
                <a:satOff val="0"/>
                <a:lumOff val="0"/>
                <a:alphaOff val="0"/>
                <a:tint val="10000"/>
                <a:satMod val="400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2000" kern="1200" dirty="0" smtClean="0"/>
            <a:t>Žene iz aristokratskog društva</a:t>
          </a:r>
          <a:endParaRPr lang="en-US" sz="2000" kern="1200" dirty="0"/>
        </a:p>
      </dsp:txBody>
      <dsp:txXfrm>
        <a:off x="3378088" y="-53026"/>
        <a:ext cx="2438394" cy="1682524"/>
      </dsp:txXfrm>
    </dsp:sp>
    <dsp:sp modelId="{85B82403-BEC7-4DE9-9D14-69E50AFB4E43}">
      <dsp:nvSpPr>
        <dsp:cNvPr id="0" name=""/>
        <dsp:cNvSpPr/>
      </dsp:nvSpPr>
      <dsp:spPr>
        <a:xfrm>
          <a:off x="5878474" y="2272400"/>
          <a:ext cx="1868635" cy="1462682"/>
        </a:xfrm>
        <a:prstGeom prst="ellipse">
          <a:avLst/>
        </a:prstGeom>
        <a:blipFill rotWithShape="0">
          <a:blip xmlns:r="http://schemas.openxmlformats.org/officeDocument/2006/relationships" r:embed="rId1">
            <a:duotone>
              <a:schemeClr val="accent3">
                <a:hueOff val="-3163842"/>
                <a:satOff val="-2079"/>
                <a:lumOff val="-4052"/>
                <a:alphaOff val="0"/>
                <a:shade val="63000"/>
                <a:tint val="82000"/>
              </a:schemeClr>
              <a:schemeClr val="accent3">
                <a:hueOff val="-3163842"/>
                <a:satOff val="-2079"/>
                <a:lumOff val="-4052"/>
                <a:alphaOff val="0"/>
                <a:tint val="10000"/>
                <a:satMod val="400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2000" kern="1200" dirty="0" smtClean="0"/>
            <a:t>Ciganke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i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sobarice</a:t>
          </a:r>
          <a:endParaRPr lang="en-US" sz="2000" kern="1200" dirty="0"/>
        </a:p>
      </dsp:txBody>
      <dsp:txXfrm>
        <a:off x="5878474" y="2272400"/>
        <a:ext cx="1868635" cy="1462682"/>
      </dsp:txXfrm>
    </dsp:sp>
    <dsp:sp modelId="{0B9F4F63-D58A-4CF1-9009-40C39B1CE8C8}">
      <dsp:nvSpPr>
        <dsp:cNvPr id="0" name=""/>
        <dsp:cNvSpPr/>
      </dsp:nvSpPr>
      <dsp:spPr>
        <a:xfrm>
          <a:off x="3631973" y="4487906"/>
          <a:ext cx="1930624" cy="1462682"/>
        </a:xfrm>
        <a:prstGeom prst="ellipse">
          <a:avLst/>
        </a:prstGeom>
        <a:blipFill rotWithShape="0">
          <a:blip xmlns:r="http://schemas.openxmlformats.org/officeDocument/2006/relationships" r:embed="rId1">
            <a:duotone>
              <a:schemeClr val="accent3">
                <a:hueOff val="-6327683"/>
                <a:satOff val="-4157"/>
                <a:lumOff val="-8105"/>
                <a:alphaOff val="0"/>
                <a:shade val="63000"/>
                <a:tint val="82000"/>
              </a:schemeClr>
              <a:schemeClr val="accent3">
                <a:hueOff val="-6327683"/>
                <a:satOff val="-4157"/>
                <a:lumOff val="-8105"/>
                <a:alphaOff val="0"/>
                <a:tint val="10000"/>
                <a:satMod val="400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2000" kern="1200" dirty="0" smtClean="0"/>
            <a:t>Tetke Tolstoj</a:t>
          </a:r>
          <a:endParaRPr lang="en-US" sz="2000" kern="1200" dirty="0"/>
        </a:p>
      </dsp:txBody>
      <dsp:txXfrm>
        <a:off x="3631973" y="4487906"/>
        <a:ext cx="1930624" cy="1462682"/>
      </dsp:txXfrm>
    </dsp:sp>
    <dsp:sp modelId="{93CFADF3-B513-4062-B95D-24D5F439CEA1}">
      <dsp:nvSpPr>
        <dsp:cNvPr id="0" name=""/>
        <dsp:cNvSpPr/>
      </dsp:nvSpPr>
      <dsp:spPr>
        <a:xfrm>
          <a:off x="1396889" y="2272400"/>
          <a:ext cx="1969780" cy="1462682"/>
        </a:xfrm>
        <a:prstGeom prst="ellipse">
          <a:avLst/>
        </a:prstGeom>
        <a:blipFill rotWithShape="0">
          <a:blip xmlns:r="http://schemas.openxmlformats.org/officeDocument/2006/relationships" r:embed="rId1">
            <a:duotone>
              <a:schemeClr val="accent3">
                <a:hueOff val="-9491525"/>
                <a:satOff val="-6236"/>
                <a:lumOff val="-12157"/>
                <a:alphaOff val="0"/>
                <a:shade val="63000"/>
                <a:tint val="82000"/>
              </a:schemeClr>
              <a:schemeClr val="accent3">
                <a:hueOff val="-9491525"/>
                <a:satOff val="-6236"/>
                <a:lumOff val="-12157"/>
                <a:alphaOff val="0"/>
                <a:tint val="10000"/>
                <a:satMod val="400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2000" kern="1200" dirty="0" smtClean="0"/>
            <a:t>Sestre Ščerbatski</a:t>
          </a:r>
          <a:endParaRPr lang="en-US" sz="2000" kern="1200" dirty="0"/>
        </a:p>
      </dsp:txBody>
      <dsp:txXfrm>
        <a:off x="1396889" y="2272400"/>
        <a:ext cx="1969780" cy="14626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5DF86-A587-4E18-B373-00114A369AD5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16617DE-71FE-46E7-93A4-2D13386EC70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>
    <p:pull dir="l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5DF86-A587-4E18-B373-00114A369AD5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617DE-71FE-46E7-93A4-2D13386EC7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pull dir="l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5DF86-A587-4E18-B373-00114A369AD5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617DE-71FE-46E7-93A4-2D13386EC7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pull dir="l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AA5DF86-A587-4E18-B373-00114A369AD5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D16617DE-71FE-46E7-93A4-2D13386EC70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 spd="med">
    <p:pull dir="l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5DF86-A587-4E18-B373-00114A369AD5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617DE-71FE-46E7-93A4-2D13386EC70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pull dir="l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5DF86-A587-4E18-B373-00114A369AD5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617DE-71FE-46E7-93A4-2D13386EC70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spd="med">
    <p:pull dir="l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617DE-71FE-46E7-93A4-2D13386EC70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5DF86-A587-4E18-B373-00114A369AD5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pull dir="l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5DF86-A587-4E18-B373-00114A369AD5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617DE-71FE-46E7-93A4-2D13386EC70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 spd="med">
    <p:pull dir="l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5DF86-A587-4E18-B373-00114A369AD5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617DE-71FE-46E7-93A4-2D13386EC7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pull dir="l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AA5DF86-A587-4E18-B373-00114A369AD5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16617DE-71FE-46E7-93A4-2D13386EC70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>
    <p:pull dir="l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5DF86-A587-4E18-B373-00114A369AD5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16617DE-71FE-46E7-93A4-2D13386EC70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>
    <p:pull dir="l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AA5DF86-A587-4E18-B373-00114A369AD5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D16617DE-71FE-46E7-93A4-2D13386EC70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>
    <p:pull dir="ld"/>
  </p:transition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685800"/>
            <a:ext cx="8305800" cy="1981200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Lav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Nikolajevi</a:t>
            </a:r>
            <a:r>
              <a:rPr lang="sr-Latn-RS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 Tolstoj</a:t>
            </a:r>
            <a:br>
              <a:rPr lang="sr-Latn-RS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Latn-RS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9.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septembar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1828. - 7.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novembar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1910.</a:t>
            </a:r>
            <a:r>
              <a:rPr lang="sr-Latn-RS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)</a:t>
            </a:r>
            <a:endParaRPr lang="en-US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1.jpg"/>
          <p:cNvPicPr>
            <a:picLocks noChangeAspect="1"/>
          </p:cNvPicPr>
          <p:nvPr/>
        </p:nvPicPr>
        <p:blipFill>
          <a:blip r:embed="rId2" cstate="print"/>
          <a:srcRect t="5732"/>
          <a:stretch>
            <a:fillRect/>
          </a:stretch>
        </p:blipFill>
        <p:spPr>
          <a:xfrm>
            <a:off x="3048000" y="2743200"/>
            <a:ext cx="2794000" cy="3759200"/>
          </a:xfrm>
          <a:prstGeom prst="rect">
            <a:avLst/>
          </a:prstGeom>
        </p:spPr>
      </p:pic>
    </p:spTree>
  </p:cSld>
  <p:clrMapOvr>
    <a:masterClrMapping/>
  </p:clrMapOvr>
  <p:transition spd="med"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382000" cy="5410200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Detinjstvo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(1852)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Dečaštvo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( 1854)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Mladost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(1856)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Porodična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sreća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novela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1859)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Kozaci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(1863)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Rat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mir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(1865–1869)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Karenjina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(1875–77)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Smrt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Ivana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Iliča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(1887)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Krojcerova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sonata (1889)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Vaskrsenje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(1899)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Hadži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- Murat 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napisano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1896–1904,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izdano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1912)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Kratke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priče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Upad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(1852)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Sevastopoljske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priče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1855–56)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8001000" cy="868362"/>
          </a:xfrm>
        </p:spPr>
        <p:txBody>
          <a:bodyPr/>
          <a:lstStyle/>
          <a:p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Dela: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pull dir="l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685800" y="274638"/>
            <a:ext cx="8458200" cy="6354762"/>
          </a:xfrm>
        </p:spPr>
        <p:txBody>
          <a:bodyPr anchor="t">
            <a:normAutofit/>
          </a:bodyPr>
          <a:lstStyle/>
          <a:p>
            <a:pPr algn="l"/>
            <a:r>
              <a:rPr lang="ru-RU" sz="9600" dirty="0" smtClean="0"/>
              <a:t/>
            </a:r>
            <a:br>
              <a:rPr lang="ru-RU" sz="9600" dirty="0" smtClean="0"/>
            </a:b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33400" y="304800"/>
            <a:ext cx="7315200" cy="85869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vi-VN" sz="2400" dirty="0" smtClean="0"/>
              <a:t>Ivan glupak: Izgubljena prilika (1863)</a:t>
            </a:r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vi-VN" sz="2400" dirty="0" smtClean="0"/>
              <a:t>Polikuška (1863) </a:t>
            </a:r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vi-VN" sz="2400" dirty="0" smtClean="0"/>
              <a:t>Kavsaski zatvorenik 1872) </a:t>
            </a:r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vi-VN" sz="2400" dirty="0" smtClean="0"/>
              <a:t>Putnik: Priča jednog konja (1864, 1886) </a:t>
            </a:r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vi-VN" sz="2400" dirty="0" smtClean="0"/>
              <a:t>Koliko je čoveku pot</a:t>
            </a:r>
            <a:r>
              <a:rPr lang="en-US" sz="2400" dirty="0" smtClean="0"/>
              <a:t>re</a:t>
            </a:r>
            <a:r>
              <a:rPr lang="vi-VN" sz="2400" dirty="0" smtClean="0"/>
              <a:t>bno zemlje? (1886) </a:t>
            </a:r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vi-VN" sz="2400" dirty="0" smtClean="0"/>
              <a:t>Kozak i radnik (1895) </a:t>
            </a:r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vi-VN" sz="2400" dirty="0" smtClean="0"/>
              <a:t>Otac Sergej (1898) </a:t>
            </a:r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vi-VN" sz="2400" dirty="0" smtClean="0"/>
              <a:t>Komadi</a:t>
            </a:r>
            <a:r>
              <a:rPr lang="en-US" sz="2400" dirty="0" smtClean="0"/>
              <a:t> </a:t>
            </a:r>
            <a:r>
              <a:rPr lang="vi-VN" sz="2400" dirty="0" smtClean="0"/>
              <a:t>Moć tame (tragedija, 1886) </a:t>
            </a:r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vi-VN" sz="2400" dirty="0" smtClean="0"/>
              <a:t>Voće prosvećenja (komedija, 1889)</a:t>
            </a:r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vi-VN" sz="2400" dirty="0" smtClean="0"/>
              <a:t>Živi leš (1900) </a:t>
            </a:r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vi-VN" sz="2400" dirty="0" smtClean="0"/>
              <a:t>Naučna dela i polemike</a:t>
            </a:r>
            <a:r>
              <a:rPr lang="en-US" sz="2400" dirty="0" smtClean="0"/>
              <a:t> </a:t>
            </a:r>
            <a:r>
              <a:rPr lang="vi-VN" sz="2400" dirty="0" smtClean="0"/>
              <a:t>Ispoved (1882) </a:t>
            </a:r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vi-VN" sz="2400" dirty="0" smtClean="0"/>
              <a:t>U šta verujem (i pod nazivom Moja vera) (1884) </a:t>
            </a:r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vi-VN" sz="2400" dirty="0" smtClean="0"/>
              <a:t>What Is to Be Done? (1886) </a:t>
            </a:r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vi-VN" sz="2400" dirty="0" smtClean="0"/>
              <a:t>Carstvo Božje u tebi  1894) </a:t>
            </a:r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vi-VN" sz="2400" dirty="0" smtClean="0"/>
              <a:t>Jevanđelje u pismima (1896)</a:t>
            </a:r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vi-VN" sz="2400" dirty="0" smtClean="0"/>
              <a:t>Šta je umetnost? (1897) </a:t>
            </a:r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vi-VN" sz="2400" dirty="0" smtClean="0"/>
              <a:t>Zakoni ljubavi i nasilja; 1940 </a:t>
            </a:r>
            <a:br>
              <a:rPr lang="vi-VN" sz="2400" dirty="0" smtClean="0"/>
            </a:br>
            <a:r>
              <a:rPr lang="vi-VN" sz="2400" dirty="0" smtClean="0"/>
              <a:t/>
            </a:r>
            <a:br>
              <a:rPr lang="vi-VN" sz="2400" dirty="0" smtClean="0"/>
            </a:br>
            <a:r>
              <a:rPr lang="vi-VN" sz="2400" dirty="0" smtClean="0"/>
              <a:t/>
            </a:r>
            <a:br>
              <a:rPr lang="vi-VN" sz="2400" dirty="0" smtClean="0"/>
            </a:br>
            <a:r>
              <a:rPr lang="vi-VN" sz="2400" dirty="0" smtClean="0"/>
              <a:t/>
            </a:r>
            <a:br>
              <a:rPr lang="vi-VN" sz="2400" dirty="0" smtClean="0"/>
            </a:br>
            <a:r>
              <a:rPr lang="vi-VN" sz="2400" dirty="0" smtClean="0"/>
              <a:t/>
            </a:r>
            <a:br>
              <a:rPr lang="vi-VN" sz="2400" dirty="0" smtClean="0"/>
            </a:br>
            <a:r>
              <a:rPr lang="vi-VN" sz="2400" dirty="0" smtClean="0"/>
              <a:t/>
            </a:r>
            <a:br>
              <a:rPr lang="vi-VN" sz="2400" dirty="0" smtClean="0"/>
            </a:br>
            <a:endParaRPr lang="en-US" sz="2400" dirty="0"/>
          </a:p>
        </p:txBody>
      </p:sp>
    </p:spTree>
  </p:cSld>
  <p:clrMapOvr>
    <a:masterClrMapping/>
  </p:clrMapOvr>
  <p:transition spd="med">
    <p:pull dir="l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57200" y="304800"/>
            <a:ext cx="82296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RS" sz="2800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elo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’’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Otročestvo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’’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(Dečaštvo),</a:t>
            </a:r>
            <a:r>
              <a:rPr lang="sr-Latn-R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usredsređuje 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se na psihološku i moralnu karakterizaciju heroja od njegove desete do kasnijih godina. Prikazuju svežu, idiličnu sliku ranog detinjstva, nevinosti i radosti, ali i pripovedačevu opservaciju. </a:t>
            </a:r>
            <a:endParaRPr lang="sr-Latn-R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sr-Latn-R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Godine 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1855. pojavljuju se „Sevastopoljske priče“, verovatno autobiografsko delo o mladiću koji je prisiljen na vojnu službu (gde je i sam Tolstoj učestvovao u odbrani opkoljenog Sevastopolja).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pull dir="l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791200"/>
          </a:xfrm>
        </p:spPr>
        <p:txBody>
          <a:bodyPr>
            <a:normAutofit fontScale="85000" lnSpcReduction="20000"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sr-Latn-RS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vi-VN" sz="30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3000" dirty="0" err="1" smtClean="0">
                <a:latin typeface="Times New Roman" pitchFamily="18" charset="0"/>
                <a:ea typeface="Times New Roman"/>
                <a:cs typeface="Times New Roman" pitchFamily="18" charset="0"/>
              </a:rPr>
              <a:t>Veliki</a:t>
            </a:r>
            <a:r>
              <a:rPr lang="en-US" sz="30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Times New Roman"/>
                <a:cs typeface="Times New Roman" pitchFamily="18" charset="0"/>
              </a:rPr>
              <a:t>Tolstojev</a:t>
            </a:r>
            <a:r>
              <a:rPr lang="en-US" sz="30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roman </a:t>
            </a:r>
            <a:endParaRPr lang="sr-Latn-RS" sz="3000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Je</a:t>
            </a:r>
            <a:r>
              <a:rPr lang="sr-Latn-RS" sz="30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30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Ana </a:t>
            </a:r>
            <a:r>
              <a:rPr lang="en-US" sz="3000" dirty="0" err="1" smtClean="0">
                <a:latin typeface="Times New Roman" pitchFamily="18" charset="0"/>
                <a:ea typeface="Times New Roman"/>
                <a:cs typeface="Times New Roman" pitchFamily="18" charset="0"/>
              </a:rPr>
              <a:t>Karenjina</a:t>
            </a:r>
            <a:r>
              <a:rPr lang="en-US" sz="30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.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Roman je </a:t>
            </a:r>
            <a:r>
              <a:rPr lang="en-US" sz="3000" dirty="0" err="1" smtClean="0">
                <a:latin typeface="Times New Roman" pitchFamily="18" charset="0"/>
                <a:ea typeface="Times New Roman"/>
                <a:cs typeface="Times New Roman" pitchFamily="18" charset="0"/>
              </a:rPr>
              <a:t>nastajao</a:t>
            </a:r>
            <a:r>
              <a:rPr lang="en-US" sz="30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Times New Roman"/>
                <a:cs typeface="Times New Roman" pitchFamily="18" charset="0"/>
              </a:rPr>
              <a:t>između</a:t>
            </a:r>
            <a:r>
              <a:rPr lang="en-US" sz="30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1875. </a:t>
            </a:r>
            <a:r>
              <a:rPr lang="en-US" sz="3000" dirty="0" err="1" smtClean="0">
                <a:latin typeface="Times New Roman" pitchFamily="18" charset="0"/>
                <a:ea typeface="Times New Roman"/>
                <a:cs typeface="Times New Roman" pitchFamily="18" charset="0"/>
              </a:rPr>
              <a:t>i</a:t>
            </a:r>
            <a:endParaRPr lang="sr-Latn-RS" sz="3000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1877, </a:t>
            </a:r>
            <a:r>
              <a:rPr lang="en-US" sz="3000" dirty="0" err="1" smtClean="0">
                <a:latin typeface="Times New Roman" pitchFamily="18" charset="0"/>
                <a:ea typeface="Times New Roman"/>
                <a:cs typeface="Times New Roman" pitchFamily="18" charset="0"/>
              </a:rPr>
              <a:t>pisan</a:t>
            </a:r>
            <a:r>
              <a:rPr lang="en-US" sz="30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u </a:t>
            </a:r>
            <a:r>
              <a:rPr lang="en-US" sz="3000" dirty="0" err="1" smtClean="0">
                <a:latin typeface="Times New Roman" pitchFamily="18" charset="0"/>
                <a:ea typeface="Times New Roman"/>
                <a:cs typeface="Times New Roman" pitchFamily="18" charset="0"/>
              </a:rPr>
              <a:t>nastavcima</a:t>
            </a:r>
            <a:r>
              <a:rPr lang="en-US" sz="30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,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Times New Roman"/>
                <a:cs typeface="Times New Roman" pitchFamily="18" charset="0"/>
              </a:rPr>
              <a:t>gde</a:t>
            </a:r>
            <a:r>
              <a:rPr lang="en-US" sz="30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se </a:t>
            </a:r>
            <a:r>
              <a:rPr lang="en-US" sz="3000" dirty="0" err="1" smtClean="0">
                <a:latin typeface="Times New Roman" pitchFamily="18" charset="0"/>
                <a:ea typeface="Times New Roman"/>
                <a:cs typeface="Times New Roman" pitchFamily="18" charset="0"/>
              </a:rPr>
              <a:t>pojavljuju</a:t>
            </a:r>
            <a:r>
              <a:rPr lang="en-US" sz="30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Times New Roman"/>
                <a:cs typeface="Times New Roman" pitchFamily="18" charset="0"/>
              </a:rPr>
              <a:t>motivi</a:t>
            </a:r>
            <a:r>
              <a:rPr lang="en-US" sz="30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Times New Roman"/>
                <a:cs typeface="Times New Roman" pitchFamily="18" charset="0"/>
              </a:rPr>
              <a:t>društvenog</a:t>
            </a:r>
            <a:endParaRPr lang="en-US" sz="3000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Times New Roman"/>
                <a:cs typeface="Times New Roman" pitchFamily="18" charset="0"/>
              </a:rPr>
              <a:t>i</a:t>
            </a:r>
            <a:r>
              <a:rPr lang="en-US" sz="30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Times New Roman"/>
                <a:cs typeface="Times New Roman" pitchFamily="18" charset="0"/>
              </a:rPr>
              <a:t>kulturnog</a:t>
            </a:r>
            <a:r>
              <a:rPr lang="en-US" sz="30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Times New Roman"/>
                <a:cs typeface="Times New Roman" pitchFamily="18" charset="0"/>
              </a:rPr>
              <a:t>života</a:t>
            </a:r>
            <a:r>
              <a:rPr lang="en-US" sz="30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, </a:t>
            </a:r>
            <a:r>
              <a:rPr lang="en-US" sz="3000" dirty="0" err="1" smtClean="0">
                <a:latin typeface="Times New Roman" pitchFamily="18" charset="0"/>
                <a:ea typeface="Times New Roman"/>
                <a:cs typeface="Times New Roman" pitchFamily="18" charset="0"/>
              </a:rPr>
              <a:t>ali</a:t>
            </a:r>
            <a:r>
              <a:rPr lang="en-US" sz="30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Times New Roman"/>
                <a:cs typeface="Times New Roman" pitchFamily="18" charset="0"/>
              </a:rPr>
              <a:t>i</a:t>
            </a:r>
            <a:r>
              <a:rPr lang="en-US" sz="30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Times New Roman"/>
                <a:cs typeface="Times New Roman" pitchFamily="18" charset="0"/>
              </a:rPr>
              <a:t>ruskog</a:t>
            </a:r>
            <a:r>
              <a:rPr lang="en-US" sz="30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 err="1" smtClean="0">
                <a:latin typeface="Times New Roman" pitchFamily="18" charset="0"/>
                <a:ea typeface="Times New Roman"/>
                <a:cs typeface="Times New Roman" pitchFamily="18" charset="0"/>
              </a:rPr>
              <a:t>gospodarstva</a:t>
            </a:r>
            <a:r>
              <a:rPr lang="en-US" sz="30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Times New Roman"/>
                <a:cs typeface="Times New Roman" pitchFamily="18" charset="0"/>
              </a:rPr>
              <a:t>tih</a:t>
            </a:r>
            <a:r>
              <a:rPr lang="en-US" sz="30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Times New Roman"/>
                <a:cs typeface="Times New Roman" pitchFamily="18" charset="0"/>
              </a:rPr>
              <a:t>godina</a:t>
            </a:r>
            <a:r>
              <a:rPr lang="en-US" sz="30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sr-Latn-RS" dirty="0" smtClean="0"/>
          </a:p>
          <a:p>
            <a:endParaRPr lang="sr-Latn-RS" dirty="0" smtClean="0"/>
          </a:p>
          <a:p>
            <a:r>
              <a:rPr lang="vi-VN" sz="3000" dirty="0" smtClean="0">
                <a:latin typeface="Times New Roman" pitchFamily="18" charset="0"/>
                <a:cs typeface="Times New Roman" pitchFamily="18" charset="0"/>
              </a:rPr>
              <a:t>Roman u kojem providnost kažnjava neveru je prevladao piščevu moralistiku, tim više što je i “paralelna” fabula o bračnoj sreći tonula u opisima bračnog sva</a:t>
            </a:r>
            <a:r>
              <a:rPr lang="sr-Latn-RS" sz="3000" dirty="0" smtClean="0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vi-VN" sz="3000" dirty="0" smtClean="0">
                <a:latin typeface="Times New Roman" pitchFamily="18" charset="0"/>
                <a:cs typeface="Times New Roman" pitchFamily="18" charset="0"/>
              </a:rPr>
              <a:t>an</a:t>
            </a:r>
            <a:r>
              <a:rPr lang="sr-Latn-RS" sz="3000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vi-VN" sz="30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vi-VN" sz="3000" dirty="0" smtClean="0">
                <a:latin typeface="Times New Roman" pitchFamily="18" charset="0"/>
                <a:cs typeface="Times New Roman" pitchFamily="18" charset="0"/>
              </a:rPr>
              <a:t>i L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vi-VN" sz="3000" dirty="0" smtClean="0">
                <a:latin typeface="Times New Roman" pitchFamily="18" charset="0"/>
                <a:cs typeface="Times New Roman" pitchFamily="18" charset="0"/>
              </a:rPr>
              <a:t>evinovih </a:t>
            </a:r>
            <a:r>
              <a:rPr lang="vi-VN" sz="3000" dirty="0" smtClean="0">
                <a:latin typeface="Times New Roman" pitchFamily="18" charset="0"/>
                <a:cs typeface="Times New Roman" pitchFamily="18" charset="0"/>
              </a:rPr>
              <a:t>misli </a:t>
            </a:r>
            <a:r>
              <a:rPr lang="sr-Latn-RS" sz="3000" dirty="0" smtClean="0">
                <a:latin typeface="Times New Roman" pitchFamily="18" charset="0"/>
                <a:cs typeface="Times New Roman" pitchFamily="18" charset="0"/>
              </a:rPr>
              <a:t>o </a:t>
            </a:r>
            <a:r>
              <a:rPr lang="vi-VN" sz="3000" dirty="0" smtClean="0">
                <a:latin typeface="Times New Roman" pitchFamily="18" charset="0"/>
                <a:cs typeface="Times New Roman" pitchFamily="18" charset="0"/>
              </a:rPr>
              <a:t>samoub</a:t>
            </a:r>
            <a:r>
              <a:rPr lang="sr-Latn-RS" sz="3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vi-VN" sz="3000" dirty="0" smtClean="0">
                <a:latin typeface="Times New Roman" pitchFamily="18" charset="0"/>
                <a:cs typeface="Times New Roman" pitchFamily="18" charset="0"/>
              </a:rPr>
              <a:t>stv</a:t>
            </a:r>
            <a:r>
              <a:rPr lang="sr-Latn-RS" sz="3000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vi-VN" sz="3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vi-VN" sz="3000" dirty="0" smtClean="0">
                <a:latin typeface="Times New Roman" pitchFamily="18" charset="0"/>
                <a:cs typeface="Times New Roman" pitchFamily="18" charset="0"/>
              </a:rPr>
              <a:t>a struktura romana svedoči i o udelu “visokog” društva u Aninoj tragediji. L</a:t>
            </a:r>
            <a:r>
              <a:rPr lang="sr-Latn-RS" sz="3000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vi-VN" sz="3000" dirty="0" smtClean="0">
                <a:latin typeface="Times New Roman" pitchFamily="18" charset="0"/>
                <a:cs typeface="Times New Roman" pitchFamily="18" charset="0"/>
              </a:rPr>
              <a:t>evin</a:t>
            </a:r>
            <a:r>
              <a:rPr lang="sr-Latn-RS" sz="3000" dirty="0" smtClean="0">
                <a:latin typeface="Times New Roman" pitchFamily="18" charset="0"/>
                <a:cs typeface="Times New Roman" pitchFamily="18" charset="0"/>
              </a:rPr>
              <a:t> se</a:t>
            </a:r>
            <a:r>
              <a:rPr lang="vi-VN" sz="3000" dirty="0" smtClean="0">
                <a:latin typeface="Times New Roman" pitchFamily="18" charset="0"/>
                <a:cs typeface="Times New Roman" pitchFamily="18" charset="0"/>
              </a:rPr>
              <a:t> u epiloškim poglavljima romana priklanja veri.</a:t>
            </a:r>
            <a:endParaRPr lang="en-US" sz="3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91201" y="304800"/>
            <a:ext cx="2660234" cy="3048000"/>
          </a:xfrm>
          <a:prstGeom prst="rect">
            <a:avLst/>
          </a:prstGeom>
        </p:spPr>
      </p:pic>
    </p:spTree>
  </p:cSld>
  <p:clrMapOvr>
    <a:masterClrMapping/>
  </p:clrMapOvr>
  <p:transition spd="med"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019800"/>
          </a:xfrm>
        </p:spPr>
        <p:txBody>
          <a:bodyPr>
            <a:normAutofit/>
          </a:bodyPr>
          <a:lstStyle/>
          <a:p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Kroz lik </a:t>
            </a:r>
            <a:r>
              <a:rPr lang="vi-VN" sz="2400" b="1" dirty="0" smtClean="0">
                <a:latin typeface="Times New Roman" pitchFamily="18" charset="0"/>
                <a:cs typeface="Times New Roman" pitchFamily="18" charset="0"/>
              </a:rPr>
              <a:t>Ljevina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 Tolstoj je preneo svoja iskustva iz područja ekonomije, svoju ljubav i veru, događaje oko rođenja svoga deteta kao i unutrašnji život i polemike, muke svoje savesti, razmišljanja o smislu života i zadacima pojedinaca, svoju potpuno izraženu borbu za dobro. Mnogi smatraju upravo Ljevina glavnim likom romana jer je uveliko zasenio osnovnu temu romana i najbitniji problem izražen kroz </a:t>
            </a:r>
            <a:r>
              <a:rPr lang="vi-VN" sz="2400" b="1" dirty="0" smtClean="0">
                <a:latin typeface="Times New Roman" pitchFamily="18" charset="0"/>
                <a:cs typeface="Times New Roman" pitchFamily="18" charset="0"/>
              </a:rPr>
              <a:t>Anin čin preljube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. Pisac je u roman 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unosio</a:t>
            </a: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 puno toga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što je i sam iskusio i doživeo. </a:t>
            </a:r>
            <a:r>
              <a:rPr lang="vi-VN" sz="2400" b="1" dirty="0" smtClean="0">
                <a:latin typeface="Times New Roman" pitchFamily="18" charset="0"/>
                <a:cs typeface="Times New Roman" pitchFamily="18" charset="0"/>
              </a:rPr>
              <a:t>Ljevin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 nosi mnogo </a:t>
            </a:r>
            <a:endParaRPr lang="sr-Latn-R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autobiografskih podataka. I samo prezime</a:t>
            </a:r>
            <a:endParaRPr lang="sr-Latn-R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 Ljevina stvoreno je od Tolstojevog imena :</a:t>
            </a:r>
            <a:endParaRPr lang="sr-Latn-R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 Ljev Nikolajevič -Ljova - Ljov Nikolajevič</a:t>
            </a:r>
            <a:endParaRPr lang="sr-Latn-R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(kako su ga zvali u domaćim krugovima).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3.jpg"/>
          <p:cNvPicPr>
            <a:picLocks noChangeAspect="1"/>
          </p:cNvPicPr>
          <p:nvPr/>
        </p:nvPicPr>
        <p:blipFill>
          <a:blip r:embed="rId2" cstate="print"/>
          <a:srcRect r="42157"/>
          <a:stretch>
            <a:fillRect/>
          </a:stretch>
        </p:blipFill>
        <p:spPr>
          <a:xfrm>
            <a:off x="6400800" y="3429000"/>
            <a:ext cx="2438400" cy="3182319"/>
          </a:xfrm>
          <a:prstGeom prst="rect">
            <a:avLst/>
          </a:prstGeom>
        </p:spPr>
      </p:pic>
    </p:spTree>
  </p:cSld>
  <p:clrMapOvr>
    <a:masterClrMapping/>
  </p:clrMapOvr>
  <p:transition spd="med"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09600" y="838200"/>
            <a:ext cx="81534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Engleska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književnica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Virdžinija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Vulf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tvrdi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Tolstoj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najveći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romanopisac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svih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vremena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sam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Džejms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Džojs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 je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zapisao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“On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nije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nikad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dosadan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niti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glup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nikad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umoran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pedantan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teatralan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.“ </a:t>
            </a: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Njegov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književni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rad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sastojao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iz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pokušaja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napada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rusko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društvo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koje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verno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slikao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a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sam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mu je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pripadao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pull dir="l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vi-VN" sz="3500" b="1" dirty="0">
                <a:latin typeface="Times New Roman" pitchFamily="18" charset="0"/>
                <a:cs typeface="Times New Roman" pitchFamily="18" charset="0"/>
              </a:rPr>
              <a:t>Lav Nikolajevič Tolstoj</a:t>
            </a:r>
            <a:r>
              <a:rPr lang="vi-VN" sz="3500" dirty="0">
                <a:latin typeface="Times New Roman" pitchFamily="18" charset="0"/>
                <a:cs typeface="Times New Roman" pitchFamily="18" charset="0"/>
              </a:rPr>
              <a:t>  je bio ruski pisac svrstan u najveće ruske realiste toga doba. Rođen je 9. septembra 1828. </a:t>
            </a:r>
            <a:r>
              <a:rPr lang="vi-VN" sz="3500" dirty="0" smtClean="0">
                <a:latin typeface="Times New Roman" pitchFamily="18" charset="0"/>
                <a:cs typeface="Times New Roman" pitchFamily="18" charset="0"/>
              </a:rPr>
              <a:t>godine</a:t>
            </a:r>
            <a:r>
              <a:rPr lang="sr-Latn-RS" sz="3500" dirty="0" smtClean="0">
                <a:latin typeface="Times New Roman" pitchFamily="18" charset="0"/>
                <a:cs typeface="Times New Roman" pitchFamily="18" charset="0"/>
              </a:rPr>
              <a:t> u</a:t>
            </a:r>
            <a:r>
              <a:rPr lang="vi-VN" sz="3500" dirty="0" smtClean="0">
                <a:latin typeface="Times New Roman" pitchFamily="18" charset="0"/>
                <a:cs typeface="Times New Roman" pitchFamily="18" charset="0"/>
              </a:rPr>
              <a:t> mestu Jasna Poljana u pokrajini Tula kao četvrto od pet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vi-VN" sz="3500" dirty="0" smtClean="0">
                <a:latin typeface="Times New Roman" pitchFamily="18" charset="0"/>
                <a:cs typeface="Times New Roman" pitchFamily="18" charset="0"/>
              </a:rPr>
              <a:t>ro dece. </a:t>
            </a:r>
            <a:endParaRPr lang="sr-Latn-RS" sz="35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vi-VN" sz="3500" dirty="0" smtClean="0">
                <a:latin typeface="Times New Roman" pitchFamily="18" charset="0"/>
                <a:cs typeface="Times New Roman" pitchFamily="18" charset="0"/>
              </a:rPr>
              <a:t>Njegova </a:t>
            </a:r>
            <a:r>
              <a:rPr lang="sr-Latn-RS" sz="3500" dirty="0" smtClean="0">
                <a:latin typeface="Times New Roman" pitchFamily="18" charset="0"/>
                <a:cs typeface="Times New Roman" pitchFamily="18" charset="0"/>
              </a:rPr>
              <a:t>porodica</a:t>
            </a:r>
            <a:r>
              <a:rPr lang="vi-VN" sz="3500" dirty="0" smtClean="0">
                <a:latin typeface="Times New Roman" pitchFamily="18" charset="0"/>
                <a:cs typeface="Times New Roman" pitchFamily="18" charset="0"/>
              </a:rPr>
              <a:t> bila je plemićkog porekla. Naime, titulu grofa njegovim precima dodelio je u 18. </a:t>
            </a:r>
            <a:r>
              <a:rPr lang="sr-Latn-RS" sz="3500" dirty="0" smtClean="0">
                <a:latin typeface="Times New Roman" pitchFamily="18" charset="0"/>
                <a:cs typeface="Times New Roman" pitchFamily="18" charset="0"/>
              </a:rPr>
              <a:t>veku</a:t>
            </a:r>
            <a:r>
              <a:rPr lang="vi-VN" sz="3500" dirty="0" smtClean="0">
                <a:latin typeface="Times New Roman" pitchFamily="18" charset="0"/>
                <a:cs typeface="Times New Roman" pitchFamily="18" charset="0"/>
              </a:rPr>
              <a:t> Petar Veliki.</a:t>
            </a:r>
            <a:endParaRPr lang="sr-Latn-RS" sz="35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vi-VN" sz="3500" dirty="0" smtClean="0">
                <a:latin typeface="Times New Roman" pitchFamily="18" charset="0"/>
                <a:cs typeface="Times New Roman" pitchFamily="18" charset="0"/>
              </a:rPr>
              <a:t> Tolstojevi roditelji umrli su dok je još bio dete pa su ga odgojili i za njega se brinuli rođaci. </a:t>
            </a:r>
            <a:endParaRPr lang="en-US" sz="35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Biografija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pull dir="l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Na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Kazanjskom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Univerzitetu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studirao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pravo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orijentalne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jezike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nakon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što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je 1944.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Godine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dirty="0">
                <a:latin typeface="Times New Roman" pitchFamily="18" charset="0"/>
                <a:cs typeface="Times New Roman" pitchFamily="18" charset="0"/>
              </a:rPr>
              <a:t>napustio studije arapsko-turske filologije. Ubrzo i 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napušta</a:t>
            </a:r>
            <a:r>
              <a:rPr lang="sr-Latn-RS" dirty="0">
                <a:latin typeface="Times New Roman" pitchFamily="18" charset="0"/>
                <a:cs typeface="Times New Roman" pitchFamily="18" charset="0"/>
              </a:rPr>
              <a:t>, podučavajući se samostalno, a započinje i vođenje dnevnika, koji piše do kraja života.  Dugo vremena je provodio u Moskvi i Sankt Peterburgu. Napuštajući seoski život, odlazi u južnu 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Rusiju,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gde </a:t>
            </a:r>
            <a:r>
              <a:rPr lang="sr-Latn-RS" dirty="0">
                <a:latin typeface="Times New Roman" pitchFamily="18" charset="0"/>
                <a:cs typeface="Times New Roman" pitchFamily="18" charset="0"/>
              </a:rPr>
              <a:t>je njegov brat služio u Krimskom ratu. Ubrzo kao dobrovoljac započinje službu u vojsci i piše svoje prvo autobiografsko delo ,, Detinjstvo“, što mu je donelo priznanje i otvorilo mu put u književne vode. Nakon povratka, otvara školu u Jasnoj Poljani za seosku decu i piše o progresivnim teorijama školovanja.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>
    <p:pull dir="l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503238"/>
            <a:ext cx="8077200" cy="5821362"/>
          </a:xfrm>
        </p:spPr>
        <p:txBody>
          <a:bodyPr anchor="t">
            <a:normAutofit fontScale="90000"/>
          </a:bodyPr>
          <a:lstStyle/>
          <a:p>
            <a:pPr algn="l"/>
            <a:r>
              <a:rPr lang="sr-Latn-RS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Vodio je buran život, pun poroka zbog kojih se kasnije kajao, ali im se uvek vraćao.</a:t>
            </a:r>
            <a:br>
              <a:rPr lang="sr-Latn-RS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Latn-RS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vi-VN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ristokratsko poreklo davalo mu je privilegije da upozna ženski</a:t>
            </a:r>
            <a:r>
              <a:rPr lang="sr-Latn-RS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svet</a:t>
            </a:r>
            <a:r>
              <a:rPr lang="vi-VN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U to vreme često je zamišljao da je zaljubljen, bilo je dovoljno samo da sretne neku ženu.</a:t>
            </a:r>
            <a:r>
              <a:rPr lang="sr-Latn-RS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sr-Latn-RS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sr-Latn-RS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sr-Latn-RS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bog svoje ogorčenosti napisao je </a:t>
            </a:r>
            <a:r>
              <a:rPr lang="en-US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 </a:t>
            </a:r>
            <a:r>
              <a:rPr lang="en-US" sz="3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svom</a:t>
            </a:r>
            <a:r>
              <a:rPr lang="en-US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dnevniku</a:t>
            </a:r>
            <a:r>
              <a:rPr lang="en-US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 </a:t>
            </a:r>
            <a:r>
              <a:rPr lang="en-US" sz="31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Treba</a:t>
            </a:r>
            <a:r>
              <a:rPr lang="en-US" sz="31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gledati</a:t>
            </a:r>
            <a:r>
              <a:rPr lang="en-US" sz="31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31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društvo</a:t>
            </a:r>
            <a:r>
              <a:rPr lang="en-US" sz="31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žena</a:t>
            </a:r>
            <a:r>
              <a:rPr lang="en-US" sz="31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1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n-US" sz="31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31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neprijatan</a:t>
            </a:r>
            <a:r>
              <a:rPr lang="en-US" sz="31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d</a:t>
            </a:r>
            <a:r>
              <a:rPr lang="sr-Latn-RS" sz="31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31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 </a:t>
            </a:r>
            <a:r>
              <a:rPr lang="en-US" sz="31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društvenog</a:t>
            </a:r>
            <a:r>
              <a:rPr lang="en-US" sz="31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života</a:t>
            </a:r>
            <a:r>
              <a:rPr lang="en-US" sz="31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1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držati</a:t>
            </a:r>
            <a:r>
              <a:rPr lang="en-US" sz="31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31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što</a:t>
            </a:r>
            <a:r>
              <a:rPr lang="en-US" sz="31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dalje</a:t>
            </a:r>
            <a:r>
              <a:rPr lang="en-US" sz="31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sz="31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njih</a:t>
            </a:r>
            <a:r>
              <a:rPr lang="en-US" sz="31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sz="3100" b="1" i="1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31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 </a:t>
            </a:r>
            <a:r>
              <a:rPr lang="en-US" sz="31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nam</a:t>
            </a:r>
            <a:r>
              <a:rPr lang="en-US" sz="31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31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stvari</a:t>
            </a:r>
            <a:r>
              <a:rPr lang="en-US" sz="31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otkriva</a:t>
            </a:r>
            <a:r>
              <a:rPr lang="en-US" sz="31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senzualnost</a:t>
            </a:r>
            <a:r>
              <a:rPr lang="en-US" sz="31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1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neosetljivost</a:t>
            </a:r>
            <a:r>
              <a:rPr lang="en-US" sz="31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1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lakomislenost</a:t>
            </a:r>
            <a:r>
              <a:rPr lang="en-US" sz="31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1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mnoge</a:t>
            </a:r>
            <a:r>
              <a:rPr lang="en-US" sz="31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druge</a:t>
            </a:r>
            <a:r>
              <a:rPr lang="en-US" sz="31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poroke</a:t>
            </a:r>
            <a:r>
              <a:rPr lang="en-US" sz="31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ako</a:t>
            </a:r>
            <a:r>
              <a:rPr lang="en-US" sz="31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ne </a:t>
            </a:r>
            <a:r>
              <a:rPr lang="en-US" sz="31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žene</a:t>
            </a:r>
            <a:r>
              <a:rPr lang="sr-Latn-RS" sz="31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endParaRPr lang="en-US" sz="3600" b="1" dirty="0"/>
          </a:p>
        </p:txBody>
      </p:sp>
    </p:spTree>
  </p:cSld>
  <p:clrMapOvr>
    <a:masterClrMapping/>
  </p:clrMapOvr>
  <p:transition spd="med">
    <p:pull dir="l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Svoj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sentimentaln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život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započinje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već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osmoj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godini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dirty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poznao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nežnost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gorčinu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ljubavi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Bila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je to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ljupka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devetogodišnja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Sonječka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Kološin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Pored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nje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osećao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je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duboku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radost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savršenu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sreću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endParaRPr lang="sr-Latn-R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Kasnije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osetio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ljubav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prema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maloj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Ljubovi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Isljenjevoj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koja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stanovala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susedstvu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Divio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joj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mnogo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ali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je bio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strašno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ljubomoran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kada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ona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poklanjala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svoju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pažnju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drugome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Jednog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dana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videvši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je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kako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s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balkona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razgovara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s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nekim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dečkom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besu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ju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udario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tako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snažno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pala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s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balkona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Zbog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toga je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Ljubova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šepala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više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godina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endParaRPr lang="sr-Latn-R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svojoj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18.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godini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počinje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mnogo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da pati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zbog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svoje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ružnoće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širokog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nosa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debelih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usana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sivih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malih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očiju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U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prisustvu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žena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postaje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stidljiv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zbunjen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Ljubavni život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pull dir="l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4294967295"/>
          </p:nvPr>
        </p:nvGraphicFramePr>
        <p:xfrm>
          <a:off x="0" y="228600"/>
          <a:ext cx="9144000" cy="5897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Zbog Kaće se zakleo da se neće vratiti drugim ženama, ali mu je to vrlo teško palo i ubrzo se vraća starom životu.</a:t>
            </a:r>
          </a:p>
          <a:p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Na balovima u visokom drštvu, sreće kn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ginju Ščerbatsku i  umišlja ljubav prema njoj, iz tog verovanja nastaje </a:t>
            </a:r>
            <a:r>
              <a:rPr lang="sr-Latn-RS" i="1" dirty="0" smtClean="0">
                <a:latin typeface="Times New Roman" pitchFamily="18" charset="0"/>
                <a:cs typeface="Times New Roman" pitchFamily="18" charset="0"/>
              </a:rPr>
              <a:t>Priča jučerašnjeg dana.</a:t>
            </a:r>
          </a:p>
          <a:p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estra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njegove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smtClean="0">
                <a:latin typeface="Times New Roman" pitchFamily="18" charset="0"/>
                <a:cs typeface="Times New Roman" pitchFamily="18" charset="0"/>
              </a:rPr>
              <a:t>žene,</a:t>
            </a:r>
            <a:r>
              <a:rPr lang="vi-VN" smtClean="0">
                <a:latin typeface="Times New Roman" pitchFamily="18" charset="0"/>
                <a:cs typeface="Times New Roman" pitchFamily="18" charset="0"/>
              </a:rPr>
              <a:t>Tanja 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često je dolazila na njihovo imanje. 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 vreme,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se može nazvati vremenom Tolstojev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og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 stvaralaštva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 na koje je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Tanja je imala velikog utcaja. Slušajući je pisac je mislio na Natašu Rostovu iz njegovog budućeg romana </a:t>
            </a:r>
            <a:r>
              <a:rPr lang="vi-VN" i="1" dirty="0" smtClean="0">
                <a:latin typeface="Times New Roman" pitchFamily="18" charset="0"/>
                <a:cs typeface="Times New Roman" pitchFamily="18" charset="0"/>
              </a:rPr>
              <a:t>Rat i mir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sr-Latn-RS" dirty="0" smtClean="0">
              <a:latin typeface="Times New Roman" pitchFamily="18" charset="0"/>
              <a:cs typeface="Times New Roman" pitchFamily="18" charset="0"/>
            </a:endParaRPr>
          </a:p>
          <a:p>
            <a:endParaRPr lang="sr-Latn-R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Ljubav kao inspiracija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pull dir="l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vi-VN" dirty="0" smtClean="0">
                <a:latin typeface="Times New Roman (Body)"/>
              </a:rPr>
              <a:t> </a:t>
            </a:r>
            <a:r>
              <a:rPr lang="en-US" dirty="0" err="1">
                <a:latin typeface="Times New Roman (Body)"/>
              </a:rPr>
              <a:t>Veruje</a:t>
            </a:r>
            <a:r>
              <a:rPr lang="en-US" dirty="0">
                <a:latin typeface="Times New Roman (Body)"/>
              </a:rPr>
              <a:t> se </a:t>
            </a:r>
            <a:r>
              <a:rPr lang="en-US" dirty="0" err="1">
                <a:latin typeface="Times New Roman (Body)"/>
              </a:rPr>
              <a:t>da</a:t>
            </a:r>
            <a:r>
              <a:rPr lang="en-US" dirty="0">
                <a:latin typeface="Times New Roman (Body)"/>
              </a:rPr>
              <a:t> je </a:t>
            </a:r>
            <a:r>
              <a:rPr lang="en-US" dirty="0" err="1">
                <a:latin typeface="Times New Roman (Body)"/>
              </a:rPr>
              <a:t>Tolstoj</a:t>
            </a:r>
            <a:r>
              <a:rPr lang="en-US" dirty="0">
                <a:latin typeface="Times New Roman (Body)"/>
              </a:rPr>
              <a:t> </a:t>
            </a:r>
            <a:r>
              <a:rPr lang="en-US" dirty="0" err="1">
                <a:latin typeface="Times New Roman (Body)"/>
              </a:rPr>
              <a:t>umro</a:t>
            </a:r>
            <a:r>
              <a:rPr lang="en-US" dirty="0">
                <a:latin typeface="Times New Roman (Body)"/>
              </a:rPr>
              <a:t> </a:t>
            </a:r>
            <a:r>
              <a:rPr lang="en-US" dirty="0" err="1">
                <a:latin typeface="Times New Roman (Body)"/>
              </a:rPr>
              <a:t>od</a:t>
            </a:r>
            <a:r>
              <a:rPr lang="en-US" dirty="0">
                <a:latin typeface="Times New Roman (Body)"/>
              </a:rPr>
              <a:t> </a:t>
            </a:r>
            <a:r>
              <a:rPr lang="en-US" dirty="0" err="1">
                <a:latin typeface="Times New Roman (Body)"/>
              </a:rPr>
              <a:t>zapaljenja</a:t>
            </a:r>
            <a:r>
              <a:rPr lang="en-US" dirty="0">
                <a:latin typeface="Times New Roman (Body)"/>
              </a:rPr>
              <a:t> </a:t>
            </a:r>
            <a:r>
              <a:rPr lang="en-US" dirty="0" err="1">
                <a:latin typeface="Times New Roman (Body)"/>
              </a:rPr>
              <a:t>pluća</a:t>
            </a:r>
            <a:r>
              <a:rPr lang="en-US" dirty="0">
                <a:latin typeface="Times New Roman (Body)"/>
              </a:rPr>
              <a:t> u </a:t>
            </a:r>
            <a:r>
              <a:rPr lang="en-US" dirty="0" err="1">
                <a:latin typeface="Times New Roman (Body)"/>
              </a:rPr>
              <a:t>Astalovu</a:t>
            </a:r>
            <a:r>
              <a:rPr lang="en-US" dirty="0">
                <a:latin typeface="Times New Roman (Body)"/>
              </a:rPr>
              <a:t>, </a:t>
            </a:r>
            <a:r>
              <a:rPr lang="en-US" dirty="0" err="1">
                <a:latin typeface="Times New Roman (Body)"/>
              </a:rPr>
              <a:t>na</a:t>
            </a:r>
            <a:r>
              <a:rPr lang="en-US" dirty="0">
                <a:latin typeface="Times New Roman (Body)"/>
              </a:rPr>
              <a:t> </a:t>
            </a:r>
            <a:r>
              <a:rPr lang="en-US" dirty="0" err="1">
                <a:latin typeface="Times New Roman (Body)"/>
              </a:rPr>
              <a:t>železničkoj</a:t>
            </a:r>
            <a:r>
              <a:rPr lang="en-US" dirty="0">
                <a:latin typeface="Times New Roman (Body)"/>
              </a:rPr>
              <a:t> </a:t>
            </a:r>
            <a:r>
              <a:rPr lang="en-US" dirty="0" err="1">
                <a:latin typeface="Times New Roman (Body)"/>
              </a:rPr>
              <a:t>stanici</a:t>
            </a:r>
            <a:r>
              <a:rPr lang="en-US" dirty="0">
                <a:latin typeface="Times New Roman (Body)"/>
              </a:rPr>
              <a:t> 1910. </a:t>
            </a:r>
            <a:r>
              <a:rPr lang="en-US" dirty="0" err="1">
                <a:latin typeface="Times New Roman (Body)"/>
              </a:rPr>
              <a:t>godine</a:t>
            </a:r>
            <a:r>
              <a:rPr lang="en-US" dirty="0">
                <a:latin typeface="Times New Roman (Body)"/>
              </a:rPr>
              <a:t>, </a:t>
            </a:r>
            <a:r>
              <a:rPr lang="en-US" dirty="0" err="1">
                <a:latin typeface="Times New Roman (Body)"/>
              </a:rPr>
              <a:t>nakon</a:t>
            </a:r>
            <a:r>
              <a:rPr lang="en-US" dirty="0">
                <a:latin typeface="Times New Roman (Body)"/>
              </a:rPr>
              <a:t> </a:t>
            </a:r>
            <a:r>
              <a:rPr lang="en-US" dirty="0" err="1">
                <a:latin typeface="Times New Roman (Body)"/>
              </a:rPr>
              <a:t>što</a:t>
            </a:r>
            <a:r>
              <a:rPr lang="en-US" dirty="0">
                <a:latin typeface="Times New Roman (Body)"/>
              </a:rPr>
              <a:t> je </a:t>
            </a:r>
            <a:r>
              <a:rPr lang="en-US" dirty="0" err="1">
                <a:latin typeface="Times New Roman (Body)"/>
              </a:rPr>
              <a:t>usred</a:t>
            </a:r>
            <a:r>
              <a:rPr lang="en-US" dirty="0">
                <a:latin typeface="Times New Roman (Body)"/>
              </a:rPr>
              <a:t> </a:t>
            </a:r>
            <a:r>
              <a:rPr lang="en-US" dirty="0" err="1">
                <a:latin typeface="Times New Roman (Body)"/>
              </a:rPr>
              <a:t>zimske</a:t>
            </a:r>
            <a:r>
              <a:rPr lang="en-US" dirty="0">
                <a:latin typeface="Times New Roman (Body)"/>
              </a:rPr>
              <a:t> </a:t>
            </a:r>
            <a:r>
              <a:rPr lang="en-US" dirty="0" err="1">
                <a:latin typeface="Times New Roman (Body)"/>
              </a:rPr>
              <a:t>noći</a:t>
            </a:r>
            <a:r>
              <a:rPr lang="en-US" dirty="0">
                <a:latin typeface="Times New Roman (Body)"/>
              </a:rPr>
              <a:t> </a:t>
            </a:r>
            <a:r>
              <a:rPr lang="en-US" dirty="0" err="1">
                <a:latin typeface="Times New Roman (Body)"/>
              </a:rPr>
              <a:t>napustio</a:t>
            </a:r>
            <a:r>
              <a:rPr lang="en-US" dirty="0">
                <a:latin typeface="Times New Roman (Body)"/>
              </a:rPr>
              <a:t> dom. Imao je </a:t>
            </a:r>
            <a:r>
              <a:rPr lang="en-US" dirty="0" smtClean="0">
                <a:latin typeface="Times New Roman (Body)"/>
              </a:rPr>
              <a:t>82 </a:t>
            </a:r>
            <a:r>
              <a:rPr lang="en-US" dirty="0" err="1">
                <a:latin typeface="Times New Roman (Body)"/>
              </a:rPr>
              <a:t>godine</a:t>
            </a:r>
            <a:r>
              <a:rPr lang="en-US" dirty="0">
                <a:latin typeface="Times New Roman (Body)"/>
              </a:rPr>
              <a:t>. </a:t>
            </a:r>
            <a:r>
              <a:rPr lang="en-US" dirty="0" err="1">
                <a:latin typeface="Times New Roman (Body)"/>
              </a:rPr>
              <a:t>Dugo</a:t>
            </a:r>
            <a:r>
              <a:rPr lang="en-US" dirty="0">
                <a:latin typeface="Times New Roman (Body)"/>
              </a:rPr>
              <a:t> je </a:t>
            </a:r>
            <a:r>
              <a:rPr lang="en-US" dirty="0" err="1">
                <a:latin typeface="Times New Roman (Body)"/>
              </a:rPr>
              <a:t>bolovao</a:t>
            </a:r>
            <a:r>
              <a:rPr lang="en-US" dirty="0">
                <a:latin typeface="Times New Roman (Body)"/>
              </a:rPr>
              <a:t>, pa </a:t>
            </a:r>
            <a:r>
              <a:rPr lang="en-US" dirty="0" err="1">
                <a:latin typeface="Times New Roman (Body)"/>
              </a:rPr>
              <a:t>su</a:t>
            </a:r>
            <a:r>
              <a:rPr lang="en-US" dirty="0">
                <a:latin typeface="Times New Roman (Body)"/>
              </a:rPr>
              <a:t> </a:t>
            </a:r>
            <a:r>
              <a:rPr lang="en-US" dirty="0" err="1">
                <a:latin typeface="Times New Roman (Body)"/>
              </a:rPr>
              <a:t>brigu</a:t>
            </a:r>
            <a:r>
              <a:rPr lang="en-US" dirty="0">
                <a:latin typeface="Times New Roman (Body)"/>
              </a:rPr>
              <a:t> o </a:t>
            </a:r>
            <a:r>
              <a:rPr lang="en-US" dirty="0" err="1">
                <a:latin typeface="Times New Roman (Body)"/>
              </a:rPr>
              <a:t>njemu</a:t>
            </a:r>
            <a:r>
              <a:rPr lang="en-US" dirty="0">
                <a:latin typeface="Times New Roman (Body)"/>
              </a:rPr>
              <a:t> </a:t>
            </a:r>
            <a:r>
              <a:rPr lang="en-US" dirty="0" err="1">
                <a:latin typeface="Times New Roman (Body)"/>
              </a:rPr>
              <a:t>preuzele</a:t>
            </a:r>
            <a:r>
              <a:rPr lang="en-US" dirty="0">
                <a:latin typeface="Times New Roman (Body)"/>
              </a:rPr>
              <a:t> </a:t>
            </a:r>
            <a:r>
              <a:rPr lang="en-US" dirty="0" err="1">
                <a:latin typeface="Times New Roman (Body)"/>
              </a:rPr>
              <a:t>supruga</a:t>
            </a:r>
            <a:r>
              <a:rPr lang="en-US" dirty="0">
                <a:latin typeface="Times New Roman (Body)"/>
              </a:rPr>
              <a:t> </a:t>
            </a:r>
            <a:r>
              <a:rPr lang="en-US" dirty="0" err="1">
                <a:latin typeface="Times New Roman (Body)"/>
              </a:rPr>
              <a:t>i</a:t>
            </a:r>
            <a:r>
              <a:rPr lang="en-US" dirty="0">
                <a:latin typeface="Times New Roman (Body)"/>
              </a:rPr>
              <a:t> </a:t>
            </a:r>
            <a:r>
              <a:rPr lang="en-US" dirty="0" err="1">
                <a:latin typeface="Times New Roman (Body)"/>
              </a:rPr>
              <a:t>ćerke</a:t>
            </a:r>
            <a:r>
              <a:rPr lang="en-US" dirty="0">
                <a:latin typeface="Times New Roman (Body)"/>
              </a:rPr>
              <a:t>. Na </a:t>
            </a:r>
            <a:r>
              <a:rPr lang="en-US" dirty="0" err="1">
                <a:latin typeface="Times New Roman (Body)"/>
              </a:rPr>
              <a:t>mesto</a:t>
            </a:r>
            <a:r>
              <a:rPr lang="en-US" dirty="0">
                <a:latin typeface="Times New Roman (Body)"/>
              </a:rPr>
              <a:t> </a:t>
            </a:r>
            <a:r>
              <a:rPr lang="en-US" dirty="0" err="1">
                <a:latin typeface="Times New Roman (Body)"/>
              </a:rPr>
              <a:t>smrti</a:t>
            </a:r>
            <a:r>
              <a:rPr lang="en-US" dirty="0">
                <a:latin typeface="Times New Roman (Body)"/>
              </a:rPr>
              <a:t> </a:t>
            </a:r>
            <a:r>
              <a:rPr lang="en-US" dirty="0" err="1">
                <a:latin typeface="Times New Roman (Body)"/>
              </a:rPr>
              <a:t>odmah</a:t>
            </a:r>
            <a:r>
              <a:rPr lang="en-US" dirty="0">
                <a:latin typeface="Times New Roman (Body)"/>
              </a:rPr>
              <a:t> </a:t>
            </a:r>
            <a:r>
              <a:rPr lang="en-US" dirty="0" err="1">
                <a:latin typeface="Times New Roman (Body)"/>
              </a:rPr>
              <a:t>su</a:t>
            </a:r>
            <a:r>
              <a:rPr lang="en-US" dirty="0">
                <a:latin typeface="Times New Roman (Body)"/>
              </a:rPr>
              <a:t> </a:t>
            </a:r>
            <a:r>
              <a:rPr lang="en-US" dirty="0" err="1">
                <a:latin typeface="Times New Roman (Body)"/>
              </a:rPr>
              <a:t>došli</a:t>
            </a:r>
            <a:r>
              <a:rPr lang="en-US" dirty="0">
                <a:latin typeface="Times New Roman (Body)"/>
              </a:rPr>
              <a:t> </a:t>
            </a:r>
            <a:r>
              <a:rPr lang="en-US" dirty="0" err="1">
                <a:latin typeface="Times New Roman (Body)"/>
              </a:rPr>
              <a:t>lekari</a:t>
            </a:r>
            <a:r>
              <a:rPr lang="en-US" dirty="0">
                <a:latin typeface="Times New Roman (Body)"/>
              </a:rPr>
              <a:t>, </a:t>
            </a:r>
            <a:r>
              <a:rPr lang="en-US" dirty="0" err="1" smtClean="0">
                <a:latin typeface="Times New Roman (Body)"/>
              </a:rPr>
              <a:t>policija</a:t>
            </a:r>
            <a:r>
              <a:rPr lang="en-US" dirty="0" smtClean="0">
                <a:latin typeface="Times New Roman (Body)"/>
              </a:rPr>
              <a:t> je </a:t>
            </a:r>
            <a:r>
              <a:rPr lang="en-US" dirty="0" err="1">
                <a:latin typeface="Times New Roman (Body)"/>
              </a:rPr>
              <a:t>pokušala</a:t>
            </a:r>
            <a:r>
              <a:rPr lang="en-US" dirty="0">
                <a:latin typeface="Times New Roman (Body)"/>
              </a:rPr>
              <a:t> </a:t>
            </a:r>
            <a:r>
              <a:rPr lang="en-US" dirty="0" err="1">
                <a:latin typeface="Times New Roman (Body)"/>
              </a:rPr>
              <a:t>da</a:t>
            </a:r>
            <a:r>
              <a:rPr lang="en-US" dirty="0">
                <a:latin typeface="Times New Roman (Body)"/>
              </a:rPr>
              <a:t> </a:t>
            </a:r>
            <a:r>
              <a:rPr lang="en-US" dirty="0" err="1">
                <a:latin typeface="Times New Roman (Body)"/>
              </a:rPr>
              <a:t>ograniči</a:t>
            </a:r>
            <a:r>
              <a:rPr lang="en-US" dirty="0">
                <a:latin typeface="Times New Roman (Body)"/>
              </a:rPr>
              <a:t> </a:t>
            </a:r>
            <a:r>
              <a:rPr lang="en-US" dirty="0" err="1">
                <a:latin typeface="Times New Roman (Body)"/>
              </a:rPr>
              <a:t>pristup</a:t>
            </a:r>
            <a:r>
              <a:rPr lang="en-US" dirty="0">
                <a:latin typeface="Times New Roman (Body)"/>
              </a:rPr>
              <a:t> </a:t>
            </a:r>
            <a:r>
              <a:rPr lang="en-US" dirty="0" err="1">
                <a:latin typeface="Times New Roman (Body)"/>
              </a:rPr>
              <a:t>posmrtnoj</a:t>
            </a:r>
            <a:r>
              <a:rPr lang="en-US" dirty="0">
                <a:latin typeface="Times New Roman (Body)"/>
              </a:rPr>
              <a:t> </a:t>
            </a:r>
            <a:r>
              <a:rPr lang="en-US" dirty="0" err="1">
                <a:latin typeface="Times New Roman (Body)"/>
              </a:rPr>
              <a:t>ceremoniji</a:t>
            </a:r>
            <a:r>
              <a:rPr lang="en-US" dirty="0">
                <a:latin typeface="Times New Roman (Body)"/>
              </a:rPr>
              <a:t>, </a:t>
            </a:r>
            <a:r>
              <a:rPr lang="en-US" dirty="0" err="1">
                <a:latin typeface="Times New Roman (Body)"/>
              </a:rPr>
              <a:t>ali</a:t>
            </a:r>
            <a:r>
              <a:rPr lang="en-US" dirty="0">
                <a:latin typeface="Times New Roman (Body)"/>
              </a:rPr>
              <a:t> </a:t>
            </a:r>
            <a:r>
              <a:rPr lang="en-US" dirty="0" err="1">
                <a:latin typeface="Times New Roman (Body)"/>
              </a:rPr>
              <a:t>hiljade</a:t>
            </a:r>
            <a:r>
              <a:rPr lang="en-US" dirty="0">
                <a:latin typeface="Times New Roman (Body)"/>
              </a:rPr>
              <a:t> </a:t>
            </a:r>
            <a:r>
              <a:rPr lang="en-US" dirty="0" err="1">
                <a:latin typeface="Times New Roman (Body)"/>
              </a:rPr>
              <a:t>seljaka</a:t>
            </a:r>
            <a:r>
              <a:rPr lang="en-US" dirty="0">
                <a:latin typeface="Times New Roman (Body)"/>
              </a:rPr>
              <a:t> je </a:t>
            </a:r>
            <a:r>
              <a:rPr lang="en-US" dirty="0" err="1">
                <a:latin typeface="Times New Roman (Body)"/>
              </a:rPr>
              <a:t>bilo</a:t>
            </a:r>
            <a:r>
              <a:rPr lang="en-US" dirty="0">
                <a:latin typeface="Times New Roman (Body)"/>
              </a:rPr>
              <a:t> u </a:t>
            </a:r>
            <a:r>
              <a:rPr lang="en-US" dirty="0" err="1">
                <a:latin typeface="Times New Roman (Body)"/>
              </a:rPr>
              <a:t>koloni</a:t>
            </a:r>
            <a:r>
              <a:rPr lang="en-US" dirty="0">
                <a:latin typeface="Times New Roman (Body)"/>
              </a:rPr>
              <a:t> </a:t>
            </a:r>
            <a:r>
              <a:rPr lang="en-US" dirty="0" err="1">
                <a:latin typeface="Times New Roman (Body)"/>
              </a:rPr>
              <a:t>na</a:t>
            </a:r>
            <a:r>
              <a:rPr lang="en-US" dirty="0">
                <a:latin typeface="Times New Roman (Body)"/>
              </a:rPr>
              <a:t> </a:t>
            </a:r>
            <a:r>
              <a:rPr lang="en-US" dirty="0" err="1">
                <a:latin typeface="Times New Roman (Body)"/>
              </a:rPr>
              <a:t>njegovoj</a:t>
            </a:r>
            <a:r>
              <a:rPr lang="en-US" dirty="0">
                <a:latin typeface="Times New Roman (Body)"/>
              </a:rPr>
              <a:t> </a:t>
            </a:r>
            <a:r>
              <a:rPr lang="en-US" dirty="0" err="1" smtClean="0">
                <a:latin typeface="Times New Roman (Body)"/>
              </a:rPr>
              <a:t>sahrani</a:t>
            </a:r>
            <a:r>
              <a:rPr lang="en-US" dirty="0" smtClean="0">
                <a:latin typeface="Times New Roman (Body)"/>
              </a:rPr>
              <a:t>.</a:t>
            </a:r>
            <a:endParaRPr lang="en-US" dirty="0">
              <a:latin typeface="Times New Roman (Body)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>
    <p:pull dir="l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Njegova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najveća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dela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Ana </a:t>
            </a:r>
            <a:r>
              <a:rPr lang="en-US" b="1" i="1" dirty="0" err="1">
                <a:latin typeface="Times New Roman" pitchFamily="18" charset="0"/>
                <a:cs typeface="Times New Roman" pitchFamily="18" charset="0"/>
              </a:rPr>
              <a:t>Karenjina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Rat </a:t>
            </a:r>
            <a:r>
              <a:rPr lang="en-US" b="1" i="1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latin typeface="Times New Roman" pitchFamily="18" charset="0"/>
                <a:cs typeface="Times New Roman" pitchFamily="18" charset="0"/>
              </a:rPr>
              <a:t>mir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slikaju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duboku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psihološku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društvenu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pozadinu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Rusije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njenog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društva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u 19.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veku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Bio je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esejist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dramatist,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kritičar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moralni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filozof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pored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svega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pacifista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levičar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Svojim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naprednim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nenasilnim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idejama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otpora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uticao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kasnije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ličnosti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što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Martin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Luter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King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Gandi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Proglašen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najboljeg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pisca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poslednjih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200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godina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strane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125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američkih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britanskih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književnika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učestvovali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anketi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koja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trajala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više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godina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Stvaralaštvo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pull dir="l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237</TotalTime>
  <Words>441</Words>
  <Application>Microsoft Office PowerPoint</Application>
  <PresentationFormat>On-screen Show (4:3)</PresentationFormat>
  <Paragraphs>80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Paper</vt:lpstr>
      <vt:lpstr>Lav Nikolajevič Tolstoj ( 9. septembar 1828. - 7. novembar 1910. )</vt:lpstr>
      <vt:lpstr>Biografija</vt:lpstr>
      <vt:lpstr>Slide 3</vt:lpstr>
      <vt:lpstr>Vodio je buran život, pun poroka zbog kojih se kasnije kajao, ali im se uvek vraćao. Aristokratsko poreklo davalo mu je privilegije da upozna ženski svet. U to vreme često je zamišljao da je zaljubljen, bilo je dovoljno samo da sretne neku ženu.   Zbog svoje ogorčenosti napisao je u svom dnevniku: Treba gledati na društvo žena, kao na neprijatan deo društvenog života i držati se što dalje od njih. Ko nam u stvari otkriva senzualnost, neosetljivost, lakomislenost i mnoge druge poroke ako ne žene. </vt:lpstr>
      <vt:lpstr>Ljubavni život</vt:lpstr>
      <vt:lpstr>Slide 6</vt:lpstr>
      <vt:lpstr>Ljubav kao inspiracija</vt:lpstr>
      <vt:lpstr>Slide 8</vt:lpstr>
      <vt:lpstr>Stvaralaštvo</vt:lpstr>
      <vt:lpstr>Dela:</vt:lpstr>
      <vt:lpstr> </vt:lpstr>
      <vt:lpstr>Slide 12</vt:lpstr>
      <vt:lpstr>Slide 13</vt:lpstr>
      <vt:lpstr>Slide 14</vt:lpstr>
      <vt:lpstr>Slide 15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Lav Nikolajevič Tolstoj ( 9. septembar 1828. - 7. novembar 1910. )</dc:title>
  <dc:creator>ADMIN</dc:creator>
  <cp:lastModifiedBy>Maslak</cp:lastModifiedBy>
  <cp:revision>40</cp:revision>
  <dcterms:created xsi:type="dcterms:W3CDTF">2014-03-30T14:07:31Z</dcterms:created>
  <dcterms:modified xsi:type="dcterms:W3CDTF">2014-04-02T09:49:27Z</dcterms:modified>
</cp:coreProperties>
</file>