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8C2"/>
    <a:srgbClr val="E10909"/>
    <a:srgbClr val="E02E2E"/>
    <a:srgbClr val="C0504D"/>
    <a:srgbClr val="8B3836"/>
    <a:srgbClr val="282723"/>
    <a:srgbClr val="AC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29-Jun-19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29-Jun-19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29-Jun-19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29-Jun-19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29-Jun-19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2142" y="201549"/>
            <a:ext cx="57302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482431"/>
            <a:ext cx="8834120" cy="451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29-Jun-19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n.edu.rs/wp-content/uploads/2016/10/Porodicni-tek-2u1-FLAJER.pdf" TargetMode="Externa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youtube.com/watch?v=UXtG0O9FI_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QPvh21J6YyQ" TargetMode="External"/><Relationship Id="rId5" Type="http://schemas.openxmlformats.org/officeDocument/2006/relationships/hyperlink" Target="https://www.youtube.com/watch?v=17QGaArD1uU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sn.edu.rs/wp-content/uploads/2016/10/Anketa-2.pdf" TargetMode="External"/><Relationship Id="rId5" Type="http://schemas.openxmlformats.org/officeDocument/2006/relationships/hyperlink" Target="http://esn.edu.rs/wp-content/uploads/2016/10/anketa1.pdf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n.edu.rs/wp-content/uploads/2016/10/Trajni-Plakat.jpg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://esn.edu.rs/wp-content/uploads/2016/10/Trajni-FLAJE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_H8Xvl5V7Q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FrqmHJZocd8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n.edu.rs/wp-content/uploads/2016/10/Online-benefit-FLAJER.pdf" TargetMode="External"/><Relationship Id="rId5" Type="http://schemas.openxmlformats.org/officeDocument/2006/relationships/hyperlink" Target="http://esn.edu.rs/wp-content/uploads/2016/10/Online-benefit-PLAKAT-v.jpg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608" y="4483608"/>
            <a:ext cx="1854835" cy="1808187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553085">
              <a:lnSpc>
                <a:spcPts val="2120"/>
              </a:lnSpc>
            </a:pPr>
            <a:r>
              <a:rPr lang="sr-Latn-RS" b="1" i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Učenici:</a:t>
            </a:r>
            <a:endParaRPr sz="1800" dirty="0">
              <a:latin typeface="Trebuchet MS"/>
              <a:cs typeface="Trebuchet MS"/>
            </a:endParaRPr>
          </a:p>
          <a:p>
            <a:pPr marL="103505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+mj-lt"/>
                <a:cs typeface="Arial"/>
              </a:rPr>
              <a:t>Marie</a:t>
            </a:r>
            <a:r>
              <a:rPr sz="2000" spc="-9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+mj-lt"/>
                <a:cs typeface="Arial"/>
              </a:rPr>
              <a:t>Stojković</a:t>
            </a:r>
            <a:endParaRPr sz="2000" dirty="0">
              <a:latin typeface="+mj-lt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sz="2000" spc="-85" dirty="0">
                <a:solidFill>
                  <a:srgbClr val="FFFFFF"/>
                </a:solidFill>
                <a:latin typeface="+mj-lt"/>
                <a:cs typeface="Arial"/>
              </a:rPr>
              <a:t>Vasilije</a:t>
            </a:r>
            <a:r>
              <a:rPr sz="2000" spc="-10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+mj-lt"/>
                <a:cs typeface="Arial"/>
              </a:rPr>
              <a:t>Stošić</a:t>
            </a:r>
            <a:endParaRPr sz="2000" dirty="0">
              <a:latin typeface="+mj-lt"/>
              <a:cs typeface="Arial"/>
            </a:endParaRPr>
          </a:p>
          <a:p>
            <a:pPr marL="103505" marR="212090">
              <a:lnSpc>
                <a:spcPct val="100000"/>
              </a:lnSpc>
            </a:pPr>
            <a:r>
              <a:rPr sz="2000" spc="-114" dirty="0">
                <a:solidFill>
                  <a:srgbClr val="FFFFFF"/>
                </a:solidFill>
                <a:latin typeface="+mj-lt"/>
                <a:cs typeface="Arial"/>
              </a:rPr>
              <a:t>Bogdan </a:t>
            </a:r>
            <a:r>
              <a:rPr sz="2000" spc="-90" dirty="0">
                <a:solidFill>
                  <a:srgbClr val="FFFFFF"/>
                </a:solidFill>
                <a:latin typeface="+mj-lt"/>
                <a:cs typeface="Arial"/>
              </a:rPr>
              <a:t>Trumpić  </a:t>
            </a:r>
            <a:r>
              <a:rPr sz="2000" spc="-145" dirty="0">
                <a:solidFill>
                  <a:srgbClr val="FFFFFF"/>
                </a:solidFill>
                <a:latin typeface="+mj-lt"/>
                <a:cs typeface="Arial"/>
              </a:rPr>
              <a:t>Lazar </a:t>
            </a:r>
            <a:r>
              <a:rPr sz="2000" spc="-100" dirty="0">
                <a:solidFill>
                  <a:srgbClr val="FFFFFF"/>
                </a:solidFill>
                <a:latin typeface="+mj-lt"/>
                <a:cs typeface="Arial"/>
              </a:rPr>
              <a:t>Cvetković  </a:t>
            </a:r>
            <a:r>
              <a:rPr sz="2000" spc="-80" dirty="0">
                <a:solidFill>
                  <a:srgbClr val="FFFFFF"/>
                </a:solidFill>
                <a:latin typeface="+mj-lt"/>
                <a:cs typeface="Arial"/>
              </a:rPr>
              <a:t>Nikola</a:t>
            </a:r>
            <a:r>
              <a:rPr sz="2000" spc="-15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+mj-lt"/>
                <a:cs typeface="Arial"/>
              </a:rPr>
              <a:t>Veličković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7607" y="4788408"/>
            <a:ext cx="2083435" cy="12445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103505" marR="234950" indent="522605">
              <a:lnSpc>
                <a:spcPct val="100000"/>
              </a:lnSpc>
              <a:spcBef>
                <a:spcPts val="345"/>
              </a:spcBef>
            </a:pPr>
            <a:r>
              <a:rPr sz="1800" b="1" i="1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Mentor</a:t>
            </a:r>
            <a:r>
              <a:rPr lang="sr-Latn-RS" b="1" i="1" spc="-1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b="1" i="1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:  </a:t>
            </a:r>
            <a:r>
              <a:rPr sz="2000" spc="-125" dirty="0">
                <a:solidFill>
                  <a:srgbClr val="FFFFFF"/>
                </a:solidFill>
                <a:latin typeface="+mj-lt"/>
                <a:cs typeface="Arial"/>
              </a:rPr>
              <a:t>Slađana </a:t>
            </a:r>
            <a:r>
              <a:rPr sz="2000" spc="-85" dirty="0">
                <a:solidFill>
                  <a:srgbClr val="FFFFFF"/>
                </a:solidFill>
                <a:latin typeface="+mj-lt"/>
                <a:cs typeface="Arial"/>
              </a:rPr>
              <a:t>Radojlović  </a:t>
            </a:r>
            <a:r>
              <a:rPr sz="2000" spc="-110" dirty="0">
                <a:solidFill>
                  <a:srgbClr val="FFFFFF"/>
                </a:solidFill>
                <a:latin typeface="+mj-lt"/>
                <a:cs typeface="Arial"/>
              </a:rPr>
              <a:t>Olgica</a:t>
            </a:r>
            <a:r>
              <a:rPr sz="2000" spc="-95" dirty="0">
                <a:solidFill>
                  <a:srgbClr val="FFFFFF"/>
                </a:solidFill>
                <a:latin typeface="+mj-lt"/>
                <a:cs typeface="Arial"/>
              </a:rPr>
              <a:t> Krstić</a:t>
            </a:r>
            <a:endParaRPr sz="2000" dirty="0">
              <a:latin typeface="+mj-lt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sz="2000" spc="-80" dirty="0">
                <a:solidFill>
                  <a:srgbClr val="FFFFFF"/>
                </a:solidFill>
                <a:latin typeface="+mj-lt"/>
                <a:cs typeface="Arial"/>
              </a:rPr>
              <a:t>Olivera</a:t>
            </a:r>
            <a:r>
              <a:rPr sz="2000" spc="-10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+mj-lt"/>
                <a:cs typeface="Arial"/>
              </a:rPr>
              <a:t>Arizanović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0" y="6335725"/>
            <a:ext cx="1600199" cy="522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9098" y="6140040"/>
            <a:ext cx="1679983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sr-Latn-RS" sz="1000" b="1" spc="-70" dirty="0" smtClean="0">
                <a:solidFill>
                  <a:srgbClr val="FFFFFF"/>
                </a:solidFill>
                <a:latin typeface="Arial"/>
                <a:cs typeface="Arial"/>
              </a:rPr>
              <a:t>JER IGRAMO U ISTOM TIMU</a:t>
            </a:r>
            <a:endParaRPr sz="1000" spc="-7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915" y="1179975"/>
            <a:ext cx="8426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Animacija klijenata FL (kanali i način animacije, pristup klijentima, poslodavcima)</a:t>
            </a:r>
            <a:endParaRPr lang="en-US" sz="4400" dirty="0">
              <a:latin typeface="+mj-lt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7207141" y="5946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lum bright="32000" contrast="-52000"/>
          </a:blip>
          <a:stretch>
            <a:fillRect/>
          </a:stretch>
        </p:blipFill>
        <p:spPr>
          <a:xfrm>
            <a:off x="28023" y="2"/>
            <a:ext cx="9115978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6492" y="171045"/>
            <a:ext cx="472821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b="1" dirty="0" err="1">
                <a:latin typeface="+mj-lt"/>
              </a:rPr>
              <a:t>Porodični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štek</a:t>
            </a:r>
            <a:r>
              <a:rPr lang="en-US" b="1" dirty="0">
                <a:latin typeface="+mj-lt"/>
              </a:rPr>
              <a:t> 2u1</a:t>
            </a:r>
            <a:endParaRPr lang="en-US" dirty="0">
              <a:latin typeface="+mj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39002" y="43943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hlinkClick r:id="rId4" action="ppaction://hlinksldjump"/>
          </p:cNvPr>
          <p:cNvSpPr txBox="1"/>
          <p:nvPr/>
        </p:nvSpPr>
        <p:spPr>
          <a:xfrm>
            <a:off x="306957" y="732417"/>
            <a:ext cx="19786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SWOT</a:t>
            </a:r>
            <a:r>
              <a:rPr lang="en-US" sz="1600" b="1"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sz="1600" b="1" u="heavy" spc="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ANALIZA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5" name="object 25">
            <a:hlinkClick r:id="rId5"/>
          </p:cNvPr>
          <p:cNvSpPr txBox="1"/>
          <p:nvPr/>
        </p:nvSpPr>
        <p:spPr>
          <a:xfrm>
            <a:off x="7980440" y="699382"/>
            <a:ext cx="1067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heavy" spc="4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</a:t>
            </a:r>
            <a:r>
              <a:rPr lang="en-US" b="1" u="heavy" spc="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</a:t>
            </a:r>
            <a:r>
              <a:rPr lang="en-US" b="1" u="heavy" spc="6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aj</a:t>
            </a:r>
            <a:r>
              <a:rPr lang="en-US" b="1" u="heavy" spc="8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</a:t>
            </a:r>
            <a:r>
              <a:rPr lang="en-US" b="1" u="heavy" spc="7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338" y="1032662"/>
            <a:ext cx="8305800" cy="506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spc="-165" dirty="0" err="1">
                <a:latin typeface="+mj-lt"/>
                <a:cs typeface="Trebuchet MS"/>
              </a:rPr>
              <a:t>Karakteristike</a:t>
            </a:r>
            <a:r>
              <a:rPr lang="en-US" sz="2800" b="1" i="1" spc="-165" dirty="0">
                <a:latin typeface="+mj-lt"/>
                <a:cs typeface="Trebuchet MS"/>
              </a:rPr>
              <a:t> </a:t>
            </a:r>
            <a:r>
              <a:rPr lang="en-US" sz="2800" b="1" i="1" spc="-165" dirty="0" err="1">
                <a:latin typeface="+mj-lt"/>
                <a:cs typeface="Trebuchet MS"/>
              </a:rPr>
              <a:t>proizvoda</a:t>
            </a:r>
            <a:endParaRPr lang="en-US" sz="2800" b="1" i="1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spc="-165" dirty="0" err="1" smtClean="0">
                <a:latin typeface="+mj-lt"/>
                <a:cs typeface="Trebuchet MS"/>
              </a:rPr>
              <a:t>proizvod</a:t>
            </a:r>
            <a:r>
              <a:rPr lang="en-US" sz="2600" spc="-165" dirty="0" smtClean="0">
                <a:latin typeface="+mj-lt"/>
                <a:cs typeface="Trebuchet MS"/>
              </a:rPr>
              <a:t> </a:t>
            </a:r>
            <a:r>
              <a:rPr lang="en-US" sz="2600" spc="-165" dirty="0" err="1" smtClean="0">
                <a:latin typeface="+mj-lt"/>
                <a:cs typeface="Trebuchet MS"/>
              </a:rPr>
              <a:t>za</a:t>
            </a:r>
            <a:r>
              <a:rPr lang="en-US" sz="2600" spc="-165" dirty="0" smtClean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mlade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roditelje</a:t>
            </a:r>
            <a:r>
              <a:rPr lang="en-US" sz="2600" spc="-165" dirty="0">
                <a:latin typeface="+mj-lt"/>
                <a:cs typeface="Trebuchet MS"/>
              </a:rPr>
              <a:t> (</a:t>
            </a:r>
            <a:r>
              <a:rPr lang="en-US" sz="2600" spc="-165" dirty="0" err="1">
                <a:latin typeface="+mj-lt"/>
                <a:cs typeface="Trebuchet MS"/>
              </a:rPr>
              <a:t>po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porodičnom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stažu</a:t>
            </a:r>
            <a:r>
              <a:rPr lang="en-US" sz="2600" spc="-165" dirty="0">
                <a:latin typeface="+mj-lt"/>
                <a:cs typeface="Trebuchet MS"/>
              </a:rPr>
              <a:t>) </a:t>
            </a:r>
            <a:r>
              <a:rPr lang="en-US" sz="2600" spc="-165" dirty="0" err="1">
                <a:latin typeface="+mj-lt"/>
                <a:cs typeface="Trebuchet MS"/>
              </a:rPr>
              <a:t>i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njihove</a:t>
            </a:r>
            <a:r>
              <a:rPr lang="en-US" sz="2600" spc="-165" dirty="0">
                <a:latin typeface="+mj-lt"/>
                <a:cs typeface="Trebuchet MS"/>
              </a:rPr>
              <a:t>  </a:t>
            </a:r>
            <a:r>
              <a:rPr lang="en-US" sz="2600" spc="-165" dirty="0" err="1">
                <a:latin typeface="+mj-lt"/>
                <a:cs typeface="Trebuchet MS"/>
              </a:rPr>
              <a:t>roditelje</a:t>
            </a:r>
            <a:endParaRPr lang="en-US" sz="26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spc="-165" dirty="0" err="1" smtClean="0">
                <a:latin typeface="+mj-lt"/>
                <a:cs typeface="Trebuchet MS"/>
              </a:rPr>
              <a:t>proizvod</a:t>
            </a:r>
            <a:r>
              <a:rPr lang="en-US" sz="2600" spc="-165" dirty="0" smtClean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povezuje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štednju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i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osiguranje</a:t>
            </a:r>
            <a:endParaRPr lang="en-US" sz="26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600" spc="-165" dirty="0" smtClean="0">
                <a:latin typeface="+mj-lt"/>
                <a:cs typeface="Trebuchet MS"/>
              </a:rPr>
              <a:t>ž</a:t>
            </a:r>
            <a:r>
              <a:rPr lang="en-US" sz="2600" spc="-165" dirty="0" err="1" smtClean="0">
                <a:latin typeface="+mj-lt"/>
                <a:cs typeface="Trebuchet MS"/>
              </a:rPr>
              <a:t>ivotno</a:t>
            </a:r>
            <a:r>
              <a:rPr lang="en-US" sz="2600" spc="-165" dirty="0" smtClean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mešovito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osiguranje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vezuje</a:t>
            </a:r>
            <a:r>
              <a:rPr lang="en-US" sz="2600" spc="-165" dirty="0">
                <a:latin typeface="+mj-lt"/>
                <a:cs typeface="Trebuchet MS"/>
              </a:rPr>
              <a:t> se </a:t>
            </a:r>
            <a:r>
              <a:rPr lang="en-US" sz="2600" spc="-165" dirty="0" err="1">
                <a:latin typeface="+mj-lt"/>
                <a:cs typeface="Trebuchet MS"/>
              </a:rPr>
              <a:t>za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roditelje</a:t>
            </a:r>
            <a:r>
              <a:rPr lang="en-US" sz="2600" spc="-165" dirty="0">
                <a:latin typeface="+mj-lt"/>
                <a:cs typeface="Trebuchet MS"/>
              </a:rPr>
              <a:t>, a </a:t>
            </a:r>
            <a:r>
              <a:rPr lang="en-US" sz="2600" spc="-165" dirty="0" err="1">
                <a:latin typeface="+mj-lt"/>
                <a:cs typeface="Trebuchet MS"/>
              </a:rPr>
              <a:t>štednja</a:t>
            </a:r>
            <a:r>
              <a:rPr lang="en-US" sz="2600" spc="-165" dirty="0">
                <a:latin typeface="+mj-lt"/>
                <a:cs typeface="Trebuchet MS"/>
              </a:rPr>
              <a:t> se </a:t>
            </a:r>
            <a:r>
              <a:rPr lang="en-US" sz="2600" spc="-165" dirty="0" err="1">
                <a:latin typeface="+mj-lt"/>
                <a:cs typeface="Trebuchet MS"/>
              </a:rPr>
              <a:t>vrši</a:t>
            </a:r>
            <a:r>
              <a:rPr lang="en-US" sz="2600" spc="-165" dirty="0">
                <a:latin typeface="+mj-lt"/>
                <a:cs typeface="Trebuchet MS"/>
              </a:rPr>
              <a:t>  </a:t>
            </a:r>
            <a:r>
              <a:rPr lang="en-US" sz="2600" spc="-165" dirty="0" err="1">
                <a:latin typeface="+mj-lt"/>
                <a:cs typeface="Trebuchet MS"/>
              </a:rPr>
              <a:t>kroz</a:t>
            </a:r>
            <a:r>
              <a:rPr lang="en-US" sz="2600" spc="-165" dirty="0">
                <a:latin typeface="+mj-lt"/>
                <a:cs typeface="Trebuchet MS"/>
              </a:rPr>
              <a:t> ,,</a:t>
            </a:r>
            <a:r>
              <a:rPr lang="en-US" sz="2600" spc="-165" dirty="0" err="1">
                <a:latin typeface="+mj-lt"/>
                <a:cs typeface="Trebuchet MS"/>
              </a:rPr>
              <a:t>Moj</a:t>
            </a:r>
            <a:r>
              <a:rPr lang="en-US" sz="2600" spc="-165" dirty="0">
                <a:latin typeface="+mj-lt"/>
                <a:cs typeface="Trebuchet MS"/>
              </a:rPr>
              <a:t> Bonus’’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600" spc="-165" dirty="0" smtClean="0">
                <a:latin typeface="+mj-lt"/>
                <a:cs typeface="Trebuchet MS"/>
              </a:rPr>
              <a:t>u</a:t>
            </a:r>
            <a:r>
              <a:rPr lang="en-US" sz="2600" spc="-165" dirty="0" err="1" smtClean="0">
                <a:latin typeface="+mj-lt"/>
                <a:cs typeface="Trebuchet MS"/>
              </a:rPr>
              <a:t>šteđeni</a:t>
            </a:r>
            <a:r>
              <a:rPr lang="en-US" sz="2600" spc="-165" dirty="0" smtClean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iznos</a:t>
            </a:r>
            <a:r>
              <a:rPr lang="en-US" sz="2600" spc="-165" dirty="0">
                <a:latin typeface="+mj-lt"/>
                <a:cs typeface="Trebuchet MS"/>
              </a:rPr>
              <a:t> se </a:t>
            </a:r>
            <a:r>
              <a:rPr lang="en-US" sz="2600" spc="-165" dirty="0" err="1">
                <a:latin typeface="+mj-lt"/>
                <a:cs typeface="Trebuchet MS"/>
              </a:rPr>
              <a:t>isplaćuje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detetu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nakon</a:t>
            </a:r>
            <a:r>
              <a:rPr lang="en-US" sz="2600" spc="-165" dirty="0">
                <a:latin typeface="+mj-lt"/>
                <a:cs typeface="Trebuchet MS"/>
              </a:rPr>
              <a:t> 18. </a:t>
            </a:r>
            <a:r>
              <a:rPr lang="en-US" sz="2600" spc="-165" dirty="0" err="1">
                <a:latin typeface="+mj-lt"/>
                <a:cs typeface="Trebuchet MS"/>
              </a:rPr>
              <a:t>godine</a:t>
            </a:r>
            <a:endParaRPr lang="en-US" sz="2600" spc="-165" dirty="0">
              <a:latin typeface="+mj-lt"/>
              <a:cs typeface="Trebuchet MS"/>
            </a:endParaRPr>
          </a:p>
          <a:p>
            <a:pPr>
              <a:spcBef>
                <a:spcPts val="1800"/>
              </a:spcBef>
            </a:pPr>
            <a:r>
              <a:rPr lang="en-US" sz="2800" b="1" i="1" spc="-165" dirty="0" err="1">
                <a:latin typeface="+mj-lt"/>
                <a:cs typeface="Trebuchet MS"/>
              </a:rPr>
              <a:t>Kome</a:t>
            </a:r>
            <a:r>
              <a:rPr lang="en-US" sz="2800" b="1" i="1" spc="-165" dirty="0">
                <a:latin typeface="+mj-lt"/>
                <a:cs typeface="Trebuchet MS"/>
              </a:rPr>
              <a:t> je </a:t>
            </a:r>
            <a:r>
              <a:rPr lang="en-US" sz="2800" b="1" i="1" spc="-165" dirty="0" err="1">
                <a:latin typeface="+mj-lt"/>
                <a:cs typeface="Trebuchet MS"/>
              </a:rPr>
              <a:t>proizvod</a:t>
            </a:r>
            <a:r>
              <a:rPr lang="en-US" sz="2800" b="1" i="1" spc="-165" dirty="0">
                <a:latin typeface="+mj-lt"/>
                <a:cs typeface="Trebuchet MS"/>
              </a:rPr>
              <a:t> </a:t>
            </a:r>
            <a:r>
              <a:rPr lang="en-US" sz="2800" b="1" i="1" spc="-165" dirty="0" err="1">
                <a:latin typeface="+mj-lt"/>
                <a:cs typeface="Trebuchet MS"/>
              </a:rPr>
              <a:t>namenjen</a:t>
            </a:r>
            <a:r>
              <a:rPr lang="en-US" sz="2800" b="1" i="1" spc="-165" dirty="0">
                <a:latin typeface="+mj-lt"/>
                <a:cs typeface="Trebuchet MS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spc="-165" dirty="0" err="1">
                <a:latin typeface="+mj-lt"/>
                <a:cs typeface="Trebuchet MS"/>
              </a:rPr>
              <a:t>Porodičnim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ljudima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sa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malom</a:t>
            </a:r>
            <a:r>
              <a:rPr lang="en-US" sz="2600" spc="-165" dirty="0">
                <a:latin typeface="+mj-lt"/>
                <a:cs typeface="Trebuchet MS"/>
              </a:rPr>
              <a:t> decom </a:t>
            </a:r>
            <a:r>
              <a:rPr lang="en-US" sz="2600" spc="-165" dirty="0" err="1">
                <a:latin typeface="+mj-lt"/>
                <a:cs typeface="Trebuchet MS"/>
              </a:rPr>
              <a:t>i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>
                <a:latin typeface="+mj-lt"/>
                <a:cs typeface="Trebuchet MS"/>
              </a:rPr>
              <a:t>njihovim</a:t>
            </a:r>
            <a:r>
              <a:rPr lang="en-US" sz="2600" spc="-165" dirty="0">
                <a:latin typeface="+mj-lt"/>
                <a:cs typeface="Trebuchet MS"/>
              </a:rPr>
              <a:t> </a:t>
            </a:r>
            <a:r>
              <a:rPr lang="en-US" sz="2600" spc="-165" dirty="0" err="1" smtClean="0">
                <a:latin typeface="+mj-lt"/>
                <a:cs typeface="Trebuchet MS"/>
              </a:rPr>
              <a:t>roditeljima</a:t>
            </a:r>
            <a:endParaRPr lang="sr-Latn-RS" sz="2600" spc="-165" dirty="0" smtClean="0">
              <a:latin typeface="+mj-lt"/>
              <a:cs typeface="Trebuchet MS"/>
            </a:endParaRPr>
          </a:p>
          <a:p>
            <a:endParaRPr lang="sr-Latn-RS" sz="2600" b="1" i="1" spc="-165" dirty="0" smtClean="0">
              <a:latin typeface="+mj-lt"/>
              <a:cs typeface="Trebuchet MS"/>
            </a:endParaRPr>
          </a:p>
          <a:p>
            <a:r>
              <a:rPr lang="en-US" sz="2800" b="1" i="1" spc="-165" dirty="0" err="1">
                <a:latin typeface="+mj-lt"/>
                <a:cs typeface="Trebuchet MS"/>
              </a:rPr>
              <a:t>Ciljna</a:t>
            </a:r>
            <a:r>
              <a:rPr lang="en-US" sz="2800" b="1" i="1" spc="-165" dirty="0">
                <a:latin typeface="+mj-lt"/>
                <a:cs typeface="Trebuchet MS"/>
              </a:rPr>
              <a:t> </a:t>
            </a:r>
            <a:r>
              <a:rPr lang="en-US" sz="2800" b="1" i="1" spc="-165" dirty="0" err="1">
                <a:latin typeface="+mj-lt"/>
                <a:cs typeface="Trebuchet MS"/>
              </a:rPr>
              <a:t>grupa</a:t>
            </a:r>
            <a:endParaRPr lang="en-US" sz="2800" b="1" i="1" spc="-165" dirty="0">
              <a:latin typeface="+mj-lt"/>
              <a:cs typeface="Trebuchet MS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600" spc="-165" dirty="0" smtClean="0">
                <a:latin typeface="+mj-lt"/>
                <a:cs typeface="Trebuchet MS"/>
              </a:rPr>
              <a:t>Populacija </a:t>
            </a:r>
            <a:r>
              <a:rPr lang="pl-PL" sz="2600" spc="-165" dirty="0">
                <a:latin typeface="+mj-lt"/>
                <a:cs typeface="Trebuchet MS"/>
              </a:rPr>
              <a:t>od 20 do 60 godina, sa primanjima od 50 do 80.000 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lum bright="32000" contrast="-52000"/>
          </a:blip>
          <a:stretch>
            <a:fillRect/>
          </a:stretch>
        </p:blipFill>
        <p:spPr>
          <a:xfrm>
            <a:off x="28023" y="2"/>
            <a:ext cx="9115978" cy="685799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154693" y="76200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/>
          <p:cNvSpPr txBox="1">
            <a:spLocks/>
          </p:cNvSpPr>
          <p:nvPr/>
        </p:nvSpPr>
        <p:spPr>
          <a:xfrm>
            <a:off x="1295400" y="252222"/>
            <a:ext cx="689122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4800" b="1" kern="0" dirty="0">
                <a:latin typeface="+mj-lt"/>
              </a:rPr>
              <a:t>Plan </a:t>
            </a:r>
            <a:r>
              <a:rPr lang="en-US" sz="4800" b="1" kern="0" dirty="0" err="1">
                <a:latin typeface="+mj-lt"/>
              </a:rPr>
              <a:t>prodaje</a:t>
            </a:r>
            <a:r>
              <a:rPr lang="en-US" sz="4800" b="1" kern="0" dirty="0">
                <a:latin typeface="+mj-lt"/>
              </a:rPr>
              <a:t> </a:t>
            </a:r>
            <a:r>
              <a:rPr lang="en-US" sz="4800" b="1" kern="0" dirty="0" err="1">
                <a:latin typeface="+mj-lt"/>
              </a:rPr>
              <a:t>proizvoda</a:t>
            </a:r>
            <a:endParaRPr lang="en-US" sz="4800" b="1" kern="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7321" y="1179732"/>
            <a:ext cx="7697382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spc="-165" dirty="0" err="1">
                <a:latin typeface="+mj-lt"/>
                <a:cs typeface="Trebuchet MS"/>
              </a:rPr>
              <a:t>Interna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komunikacija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sa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klijentima</a:t>
            </a:r>
            <a:r>
              <a:rPr lang="en-US" sz="2800" b="1" spc="-165" dirty="0">
                <a:latin typeface="+mj-lt"/>
                <a:cs typeface="Trebuchet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 smtClean="0">
                <a:latin typeface="+mj-lt"/>
                <a:cs typeface="Trebuchet MS"/>
              </a:rPr>
              <a:t>f</a:t>
            </a:r>
            <a:r>
              <a:rPr lang="en-US" sz="2800" spc="-165" dirty="0" err="1" smtClean="0">
                <a:latin typeface="+mj-lt"/>
                <a:cs typeface="Trebuchet MS"/>
              </a:rPr>
              <a:t>lajeri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 smtClean="0">
                <a:latin typeface="+mj-lt"/>
                <a:cs typeface="Trebuchet MS"/>
              </a:rPr>
              <a:t>p</a:t>
            </a:r>
            <a:r>
              <a:rPr lang="en-US" sz="2800" spc="-165" dirty="0" err="1" smtClean="0">
                <a:latin typeface="+mj-lt"/>
                <a:cs typeface="Trebuchet MS"/>
              </a:rPr>
              <a:t>lakat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 smtClean="0">
                <a:latin typeface="+mj-lt"/>
                <a:cs typeface="Trebuchet MS"/>
              </a:rPr>
              <a:t>m</a:t>
            </a:r>
            <a:r>
              <a:rPr lang="en-US" sz="2800" spc="-165" dirty="0" err="1" smtClean="0">
                <a:latin typeface="+mj-lt"/>
                <a:cs typeface="Trebuchet MS"/>
              </a:rPr>
              <a:t>onitori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>
                <a:latin typeface="+mj-lt"/>
                <a:cs typeface="Trebuchet MS"/>
              </a:rPr>
              <a:t>u </a:t>
            </a:r>
            <a:r>
              <a:rPr lang="en-US" sz="2800" spc="-165" dirty="0" err="1">
                <a:latin typeface="+mj-lt"/>
                <a:cs typeface="Trebuchet MS"/>
              </a:rPr>
              <a:t>banci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 smtClean="0">
                <a:latin typeface="+mj-lt"/>
                <a:cs typeface="Trebuchet MS"/>
              </a:rPr>
              <a:t>s</a:t>
            </a:r>
            <a:r>
              <a:rPr lang="en-US" sz="2800" spc="-165" dirty="0" err="1" smtClean="0">
                <a:latin typeface="+mj-lt"/>
                <a:cs typeface="Trebuchet MS"/>
              </a:rPr>
              <a:t>lanje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mejlova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postojećim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klijentima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 smtClean="0">
                <a:latin typeface="+mj-lt"/>
                <a:cs typeface="Trebuchet MS"/>
              </a:rPr>
              <a:t>a</a:t>
            </a:r>
            <a:r>
              <a:rPr lang="en-US" sz="2800" spc="-165" dirty="0" err="1" smtClean="0">
                <a:latin typeface="+mj-lt"/>
                <a:cs typeface="Trebuchet MS"/>
              </a:rPr>
              <a:t>nimirane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reklame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staviti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na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sajt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banke</a:t>
            </a:r>
            <a:endParaRPr lang="en-US" sz="2800" spc="-165" dirty="0">
              <a:latin typeface="+mj-lt"/>
              <a:cs typeface="Trebuchet MS"/>
            </a:endParaRPr>
          </a:p>
          <a:p>
            <a:pPr>
              <a:spcBef>
                <a:spcPts val="1800"/>
              </a:spcBef>
            </a:pPr>
            <a:r>
              <a:rPr lang="en-US" sz="2800" b="1" spc="-165" dirty="0" err="1">
                <a:latin typeface="+mj-lt"/>
                <a:cs typeface="Trebuchet MS"/>
              </a:rPr>
              <a:t>Eksterna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komunikacija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sa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klijentima</a:t>
            </a:r>
            <a:r>
              <a:rPr lang="en-US" sz="2800" b="1" spc="-165" dirty="0">
                <a:latin typeface="+mj-lt"/>
                <a:cs typeface="Trebuchet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 err="1" smtClean="0">
                <a:latin typeface="+mj-lt"/>
                <a:cs typeface="Trebuchet MS"/>
              </a:rPr>
              <a:t>p</a:t>
            </a:r>
            <a:r>
              <a:rPr lang="en-US" sz="2800" spc="-165" dirty="0" err="1" smtClean="0">
                <a:latin typeface="+mj-lt"/>
                <a:cs typeface="Trebuchet MS"/>
              </a:rPr>
              <a:t>odelu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>
                <a:latin typeface="+mj-lt"/>
                <a:cs typeface="Trebuchet MS"/>
              </a:rPr>
              <a:t>promo-</a:t>
            </a:r>
            <a:r>
              <a:rPr lang="en-US" sz="2800" spc="-165" dirty="0" err="1">
                <a:latin typeface="+mj-lt"/>
                <a:cs typeface="Trebuchet MS"/>
              </a:rPr>
              <a:t>materijala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po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vrtićima</a:t>
            </a:r>
            <a:r>
              <a:rPr lang="en-US" sz="2800" spc="-165" dirty="0">
                <a:latin typeface="+mj-lt"/>
                <a:cs typeface="Trebuchet MS"/>
              </a:rPr>
              <a:t>, </a:t>
            </a:r>
            <a:r>
              <a:rPr lang="en-US" sz="2800" spc="-165" dirty="0" err="1">
                <a:latin typeface="+mj-lt"/>
                <a:cs typeface="Trebuchet MS"/>
              </a:rPr>
              <a:t>školama</a:t>
            </a:r>
            <a:r>
              <a:rPr lang="en-US" sz="2800" spc="-165" dirty="0">
                <a:latin typeface="+mj-lt"/>
                <a:cs typeface="Trebuchet MS"/>
              </a:rPr>
              <a:t>, </a:t>
            </a:r>
            <a:r>
              <a:rPr lang="en-US" sz="2800" spc="-165" dirty="0" err="1">
                <a:latin typeface="+mj-lt"/>
                <a:cs typeface="Trebuchet MS"/>
              </a:rPr>
              <a:t>udruženjima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roditelja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 smtClean="0">
                <a:latin typeface="+mj-lt"/>
                <a:cs typeface="Trebuchet MS"/>
              </a:rPr>
              <a:t>i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 smtClean="0">
                <a:latin typeface="+mj-lt"/>
                <a:cs typeface="Trebuchet MS"/>
              </a:rPr>
              <a:t>udruženjima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penzionera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 err="1">
                <a:latin typeface="+mj-lt"/>
                <a:cs typeface="Trebuchet MS"/>
              </a:rPr>
              <a:t>p</a:t>
            </a:r>
            <a:r>
              <a:rPr lang="en-US" sz="2800" spc="-165" dirty="0" err="1" smtClean="0">
                <a:latin typeface="+mj-lt"/>
                <a:cs typeface="Trebuchet MS"/>
              </a:rPr>
              <a:t>rezentacije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po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hotelima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i</a:t>
            </a:r>
            <a:r>
              <a:rPr lang="en-US" sz="2800" spc="-165" dirty="0">
                <a:latin typeface="+mj-lt"/>
                <a:cs typeface="Trebuchet MS"/>
              </a:rPr>
              <a:t> u </a:t>
            </a:r>
            <a:r>
              <a:rPr lang="en-US" sz="2800" spc="-165" dirty="0" err="1">
                <a:latin typeface="+mj-lt"/>
                <a:cs typeface="Trebuchet MS"/>
              </a:rPr>
              <a:t>turističkim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mestima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 smtClean="0">
                <a:latin typeface="+mj-lt"/>
                <a:cs typeface="Trebuchet MS"/>
              </a:rPr>
              <a:t>p</a:t>
            </a:r>
            <a:r>
              <a:rPr lang="en-US" sz="2800" spc="-165" dirty="0" err="1" smtClean="0">
                <a:latin typeface="+mj-lt"/>
                <a:cs typeface="Trebuchet MS"/>
              </a:rPr>
              <a:t>romocija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>
                <a:latin typeface="+mj-lt"/>
                <a:cs typeface="Trebuchet MS"/>
              </a:rPr>
              <a:t>u </a:t>
            </a:r>
            <a:r>
              <a:rPr lang="en-US" sz="2800" spc="-165" dirty="0" err="1">
                <a:latin typeface="+mj-lt"/>
                <a:cs typeface="Trebuchet MS"/>
              </a:rPr>
              <a:t>medijima</a:t>
            </a:r>
            <a:r>
              <a:rPr lang="en-US" sz="2800" spc="-165" dirty="0">
                <a:latin typeface="+mj-lt"/>
                <a:cs typeface="Trebuchet MS"/>
              </a:rPr>
              <a:t> (</a:t>
            </a:r>
            <a:r>
              <a:rPr lang="en-US" sz="2800" spc="-165" dirty="0" err="1">
                <a:latin typeface="+mj-lt"/>
                <a:cs typeface="Trebuchet MS"/>
              </a:rPr>
              <a:t>tv</a:t>
            </a:r>
            <a:r>
              <a:rPr lang="en-US" sz="2800" spc="-165" dirty="0">
                <a:latin typeface="+mj-lt"/>
                <a:cs typeface="Trebuchet MS"/>
              </a:rPr>
              <a:t> program </a:t>
            </a:r>
            <a:r>
              <a:rPr lang="en-US" sz="2800" spc="-165" dirty="0" err="1" smtClean="0">
                <a:latin typeface="+mj-lt"/>
                <a:cs typeface="Trebuchet MS"/>
              </a:rPr>
              <a:t>za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 smtClean="0">
                <a:latin typeface="+mj-lt"/>
                <a:cs typeface="Trebuchet MS"/>
              </a:rPr>
              <a:t>porodice</a:t>
            </a:r>
            <a:r>
              <a:rPr lang="en-US" sz="2800" spc="-165" dirty="0">
                <a:latin typeface="+mj-lt"/>
                <a:cs typeface="Trebuchet M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200212" y="1986694"/>
            <a:ext cx="5487834" cy="1128914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4"/>
                </a:lnTo>
                <a:lnTo>
                  <a:pt x="5072380" y="1167384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20"/>
                </a:lnTo>
                <a:lnTo>
                  <a:pt x="5266944" y="194563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C0504D"/>
          </a:solidFill>
          <a:ln w="28575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/>
          <p:cNvSpPr/>
          <p:nvPr/>
        </p:nvSpPr>
        <p:spPr>
          <a:xfrm>
            <a:off x="191557" y="1808708"/>
            <a:ext cx="3162794" cy="146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2352" y="350920"/>
            <a:ext cx="8486697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en-US" sz="2800" b="1" cap="all" dirty="0"/>
              <a:t>PROCENAT ANKETIRANIH KOJI BI PREŠLI U  SOCIETE GENERALE BANKU UKOLIKO BI IM  SE PONUDIO PROIZVOD:</a:t>
            </a:r>
            <a:endParaRPr lang="en-US" sz="2800" b="1" cap="all" dirty="0"/>
          </a:p>
        </p:txBody>
      </p:sp>
      <p:sp>
        <p:nvSpPr>
          <p:cNvPr id="22" name="object 22"/>
          <p:cNvSpPr/>
          <p:nvPr/>
        </p:nvSpPr>
        <p:spPr>
          <a:xfrm>
            <a:off x="7621293" y="6407907"/>
            <a:ext cx="1523999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/>
          <p:nvPr/>
        </p:nvSpPr>
        <p:spPr>
          <a:xfrm>
            <a:off x="3200580" y="3502254"/>
            <a:ext cx="5468180" cy="1123107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3"/>
                </a:lnTo>
                <a:lnTo>
                  <a:pt x="5072380" y="1167383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19"/>
                </a:lnTo>
                <a:lnTo>
                  <a:pt x="5266944" y="194563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9"/>
          <p:cNvSpPr txBox="1"/>
          <p:nvPr/>
        </p:nvSpPr>
        <p:spPr>
          <a:xfrm>
            <a:off x="3810503" y="3543991"/>
            <a:ext cx="381079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dirty="0">
                <a:solidFill>
                  <a:srgbClr val="E10909"/>
                </a:solidFill>
              </a:rPr>
              <a:t>71,9% bi </a:t>
            </a:r>
            <a:r>
              <a:rPr lang="en-US" sz="3200" dirty="0" err="1">
                <a:solidFill>
                  <a:srgbClr val="E10909"/>
                </a:solidFill>
              </a:rPr>
              <a:t>promenilo</a:t>
            </a:r>
            <a:r>
              <a:rPr lang="en-US" sz="3200" dirty="0">
                <a:solidFill>
                  <a:srgbClr val="E10909"/>
                </a:solidFill>
              </a:rPr>
              <a:t>  </a:t>
            </a:r>
            <a:r>
              <a:rPr lang="en-US" sz="3200" dirty="0" err="1">
                <a:solidFill>
                  <a:srgbClr val="E10909"/>
                </a:solidFill>
              </a:rPr>
              <a:t>banku</a:t>
            </a:r>
            <a:endParaRPr lang="en-US" sz="3200" dirty="0">
              <a:solidFill>
                <a:srgbClr val="E10909"/>
              </a:solidFill>
            </a:endParaRPr>
          </a:p>
        </p:txBody>
      </p:sp>
      <p:sp>
        <p:nvSpPr>
          <p:cNvPr id="30" name="object 10"/>
          <p:cNvSpPr/>
          <p:nvPr/>
        </p:nvSpPr>
        <p:spPr>
          <a:xfrm>
            <a:off x="290358" y="3384054"/>
            <a:ext cx="2946081" cy="1338018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078" y="0"/>
                </a:lnTo>
                <a:lnTo>
                  <a:pt x="194088" y="4938"/>
                </a:lnTo>
                <a:lnTo>
                  <a:pt x="148459" y="19103"/>
                </a:lnTo>
                <a:lnTo>
                  <a:pt x="107169" y="41516"/>
                </a:lnTo>
                <a:lnTo>
                  <a:pt x="71194" y="71199"/>
                </a:lnTo>
                <a:lnTo>
                  <a:pt x="41513" y="107174"/>
                </a:lnTo>
                <a:lnTo>
                  <a:pt x="19101" y="148464"/>
                </a:lnTo>
                <a:lnTo>
                  <a:pt x="4938" y="194091"/>
                </a:lnTo>
                <a:lnTo>
                  <a:pt x="0" y="243078"/>
                </a:lnTo>
                <a:lnTo>
                  <a:pt x="0" y="1215390"/>
                </a:lnTo>
                <a:lnTo>
                  <a:pt x="4938" y="1264376"/>
                </a:lnTo>
                <a:lnTo>
                  <a:pt x="19101" y="1310003"/>
                </a:lnTo>
                <a:lnTo>
                  <a:pt x="41513" y="1351293"/>
                </a:lnTo>
                <a:lnTo>
                  <a:pt x="71194" y="1387268"/>
                </a:lnTo>
                <a:lnTo>
                  <a:pt x="107169" y="1416951"/>
                </a:lnTo>
                <a:lnTo>
                  <a:pt x="148459" y="1439364"/>
                </a:lnTo>
                <a:lnTo>
                  <a:pt x="194088" y="1453529"/>
                </a:lnTo>
                <a:lnTo>
                  <a:pt x="243078" y="1458468"/>
                </a:lnTo>
                <a:lnTo>
                  <a:pt x="2719578" y="1458468"/>
                </a:lnTo>
                <a:lnTo>
                  <a:pt x="2768564" y="1453529"/>
                </a:lnTo>
                <a:lnTo>
                  <a:pt x="2814191" y="1439364"/>
                </a:lnTo>
                <a:lnTo>
                  <a:pt x="2855481" y="1416951"/>
                </a:lnTo>
                <a:lnTo>
                  <a:pt x="2891456" y="1387268"/>
                </a:lnTo>
                <a:lnTo>
                  <a:pt x="2921139" y="1351293"/>
                </a:lnTo>
                <a:lnTo>
                  <a:pt x="2943552" y="1310003"/>
                </a:lnTo>
                <a:lnTo>
                  <a:pt x="2957717" y="1264376"/>
                </a:lnTo>
                <a:lnTo>
                  <a:pt x="2962655" y="1215390"/>
                </a:lnTo>
                <a:lnTo>
                  <a:pt x="2962655" y="243078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3147549" y="4781943"/>
            <a:ext cx="5173980" cy="77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/>
          <p:nvPr/>
        </p:nvSpPr>
        <p:spPr>
          <a:xfrm>
            <a:off x="3196718" y="5034515"/>
            <a:ext cx="5456457" cy="1143844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4"/>
                </a:lnTo>
                <a:lnTo>
                  <a:pt x="5072380" y="1167384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20"/>
                </a:lnTo>
                <a:lnTo>
                  <a:pt x="5266944" y="194564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/>
          <p:cNvSpPr txBox="1"/>
          <p:nvPr/>
        </p:nvSpPr>
        <p:spPr>
          <a:xfrm>
            <a:off x="3810503" y="5059256"/>
            <a:ext cx="3692212" cy="102528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defTabSz="365760"/>
            <a:r>
              <a:rPr lang="en-US" sz="3200" kern="700" dirty="0">
                <a:solidFill>
                  <a:schemeClr val="bg1"/>
                </a:solidFill>
              </a:rPr>
              <a:t>63,1% bi </a:t>
            </a:r>
            <a:r>
              <a:rPr lang="en-US" sz="3200" kern="700" dirty="0" err="1">
                <a:solidFill>
                  <a:schemeClr val="bg1"/>
                </a:solidFill>
              </a:rPr>
              <a:t>promenilo</a:t>
            </a:r>
            <a:r>
              <a:rPr lang="en-US" sz="3200" kern="700" dirty="0">
                <a:solidFill>
                  <a:schemeClr val="bg1"/>
                </a:solidFill>
              </a:rPr>
              <a:t>  </a:t>
            </a:r>
            <a:r>
              <a:rPr lang="en-US" sz="3200" kern="700" dirty="0" err="1">
                <a:solidFill>
                  <a:schemeClr val="bg1"/>
                </a:solidFill>
              </a:rPr>
              <a:t>banku</a:t>
            </a:r>
            <a:endParaRPr lang="en-US" sz="3200" kern="700" dirty="0">
              <a:solidFill>
                <a:schemeClr val="bg1"/>
              </a:solidFill>
            </a:endParaRPr>
          </a:p>
        </p:txBody>
      </p:sp>
      <p:sp>
        <p:nvSpPr>
          <p:cNvPr id="34" name="object 18"/>
          <p:cNvSpPr/>
          <p:nvPr/>
        </p:nvSpPr>
        <p:spPr>
          <a:xfrm>
            <a:off x="288056" y="4886574"/>
            <a:ext cx="2962910" cy="1371448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078" y="0"/>
                </a:lnTo>
                <a:lnTo>
                  <a:pt x="194088" y="4938"/>
                </a:lnTo>
                <a:lnTo>
                  <a:pt x="148459" y="19103"/>
                </a:lnTo>
                <a:lnTo>
                  <a:pt x="107169" y="41516"/>
                </a:lnTo>
                <a:lnTo>
                  <a:pt x="71194" y="71199"/>
                </a:lnTo>
                <a:lnTo>
                  <a:pt x="41513" y="107174"/>
                </a:lnTo>
                <a:lnTo>
                  <a:pt x="19101" y="148464"/>
                </a:lnTo>
                <a:lnTo>
                  <a:pt x="4938" y="194091"/>
                </a:lnTo>
                <a:lnTo>
                  <a:pt x="0" y="243078"/>
                </a:lnTo>
                <a:lnTo>
                  <a:pt x="0" y="1215390"/>
                </a:lnTo>
                <a:lnTo>
                  <a:pt x="4938" y="1264376"/>
                </a:lnTo>
                <a:lnTo>
                  <a:pt x="19101" y="1310003"/>
                </a:lnTo>
                <a:lnTo>
                  <a:pt x="41513" y="1351293"/>
                </a:lnTo>
                <a:lnTo>
                  <a:pt x="71194" y="1387268"/>
                </a:lnTo>
                <a:lnTo>
                  <a:pt x="107169" y="1416951"/>
                </a:lnTo>
                <a:lnTo>
                  <a:pt x="148459" y="1439364"/>
                </a:lnTo>
                <a:lnTo>
                  <a:pt x="194088" y="1453529"/>
                </a:lnTo>
                <a:lnTo>
                  <a:pt x="243078" y="1458468"/>
                </a:lnTo>
                <a:lnTo>
                  <a:pt x="2719578" y="1458468"/>
                </a:lnTo>
                <a:lnTo>
                  <a:pt x="2768564" y="1453529"/>
                </a:lnTo>
                <a:lnTo>
                  <a:pt x="2814191" y="1439364"/>
                </a:lnTo>
                <a:lnTo>
                  <a:pt x="2855481" y="1416951"/>
                </a:lnTo>
                <a:lnTo>
                  <a:pt x="2891456" y="1387268"/>
                </a:lnTo>
                <a:lnTo>
                  <a:pt x="2921139" y="1351293"/>
                </a:lnTo>
                <a:lnTo>
                  <a:pt x="2943552" y="1310003"/>
                </a:lnTo>
                <a:lnTo>
                  <a:pt x="2957717" y="1264376"/>
                </a:lnTo>
                <a:lnTo>
                  <a:pt x="2962655" y="1215390"/>
                </a:lnTo>
                <a:lnTo>
                  <a:pt x="2962655" y="243078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hlinkClick r:id="rId5"/>
          </p:cNvPr>
          <p:cNvSpPr txBox="1"/>
          <p:nvPr/>
        </p:nvSpPr>
        <p:spPr>
          <a:xfrm>
            <a:off x="7428476" y="5440389"/>
            <a:ext cx="1368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2000" b="1" u="heavy" spc="-1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Reklama</a:t>
            </a:r>
          </a:p>
        </p:txBody>
      </p:sp>
      <p:sp>
        <p:nvSpPr>
          <p:cNvPr id="24" name="object 24">
            <a:hlinkClick r:id="rId6"/>
          </p:cNvPr>
          <p:cNvSpPr txBox="1"/>
          <p:nvPr/>
        </p:nvSpPr>
        <p:spPr>
          <a:xfrm>
            <a:off x="7391969" y="3855116"/>
            <a:ext cx="10603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2000" b="1" u="heavy" spc="-1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Reklama</a:t>
            </a:r>
          </a:p>
        </p:txBody>
      </p:sp>
      <p:sp>
        <p:nvSpPr>
          <p:cNvPr id="23" name="object 23">
            <a:hlinkClick r:id="rId7"/>
          </p:cNvPr>
          <p:cNvSpPr txBox="1"/>
          <p:nvPr/>
        </p:nvSpPr>
        <p:spPr>
          <a:xfrm>
            <a:off x="7391969" y="2352471"/>
            <a:ext cx="9963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2000" b="1" u="heavy" spc="-1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Reklama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98658" y="2029956"/>
            <a:ext cx="3426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62,4% bi </a:t>
            </a:r>
            <a:r>
              <a:rPr lang="en-US" sz="3200" dirty="0" err="1"/>
              <a:t>promenilo</a:t>
            </a:r>
            <a:r>
              <a:rPr lang="en-US" sz="3200" dirty="0"/>
              <a:t>  </a:t>
            </a:r>
            <a:r>
              <a:rPr lang="en-US" sz="3200" dirty="0" err="1"/>
              <a:t>banku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295164" y="3420865"/>
            <a:ext cx="28195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900" dirty="0" smtClean="0">
                <a:solidFill>
                  <a:srgbClr val="E1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ONLINE BENEFIT</a:t>
            </a:r>
            <a:endParaRPr lang="en-US" sz="3900" dirty="0">
              <a:solidFill>
                <a:srgbClr val="E109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6889" y="2143440"/>
            <a:ext cx="3173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TRAJNI PLUS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7035" y="5000385"/>
            <a:ext cx="3080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PORODIČNI  ŠTEK 2u1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438400"/>
            <a:ext cx="59436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Latn-RS" sz="5400" b="1" spc="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HVALA NA PAŽNJI</a:t>
            </a:r>
            <a:endParaRPr lang="en-US" sz="5400" spc="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7" y="6936"/>
            <a:ext cx="9176022" cy="68510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hlinkClick r:id="rId5"/>
          </p:cNvPr>
          <p:cNvSpPr txBox="1"/>
          <p:nvPr/>
        </p:nvSpPr>
        <p:spPr>
          <a:xfrm>
            <a:off x="3270820" y="5910136"/>
            <a:ext cx="20824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7425" algn="l"/>
              </a:tabLst>
            </a:pPr>
            <a:r>
              <a:rPr lang="en-US" b="1" u="heavy" spc="-3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</a:t>
            </a:r>
            <a:r>
              <a:rPr lang="en-US" b="1" u="heavy" spc="2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nk</a:t>
            </a:r>
            <a:r>
              <a:rPr lang="en-US" b="1" u="heavy" spc="3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</a:t>
            </a:r>
            <a:r>
              <a:rPr lang="en-US" b="1" u="heavy" spc="-1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</a:t>
            </a:r>
            <a:r>
              <a:rPr lang="en-US" b="1" u="heavy" spc="114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</a:t>
            </a:r>
            <a:r>
              <a:rPr lang="en-US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	</a:t>
            </a:r>
            <a:r>
              <a:rPr lang="en-US" b="1" u="heavy" spc="-25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0820" y="6250608"/>
            <a:ext cx="18260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7425" algn="l"/>
              </a:tabLst>
            </a:pPr>
            <a:r>
              <a:rPr lang="en-US" b="1" u="heavy" spc="-3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lang="en-US" b="1" u="heavy" spc="2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nk</a:t>
            </a:r>
            <a:r>
              <a:rPr lang="en-US" b="1" u="heavy" spc="3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lang="en-US" b="1" u="heavy" spc="-1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lang="en-US" b="1" u="heavy" spc="114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lang="en-US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	</a:t>
            </a:r>
            <a:r>
              <a:rPr lang="en-US" b="1" u="heavy" spc="-25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12653" y="5928467"/>
            <a:ext cx="28404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b="1" u="heavy" spc="-3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Rezult</a:t>
            </a:r>
            <a:r>
              <a:rPr lang="en-US" b="1" u="heavy" spc="6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</a:t>
            </a:r>
            <a:r>
              <a:rPr lang="en-US" b="1" u="heavy" spc="3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</a:t>
            </a:r>
            <a:r>
              <a:rPr lang="en-US" b="1" u="heavy" spc="-1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i</a:t>
            </a:r>
            <a:r>
              <a:rPr lang="en-US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u="heavy" spc="3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ankete</a:t>
            </a:r>
            <a:r>
              <a:rPr lang="en-US" b="1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b="1" u="heavy" spc="-25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12653" y="6243672"/>
            <a:ext cx="36575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heavy" spc="-1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Rezultati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u="heavy" spc="3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ankete</a:t>
            </a:r>
            <a:r>
              <a:rPr lang="en-US" b="1" u="heavy" spc="-7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b="1" u="heavy" spc="-25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2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321350" y="152953"/>
            <a:ext cx="3335912" cy="2685477"/>
            <a:chOff x="2578151" y="81272"/>
            <a:chExt cx="2969260" cy="2386401"/>
          </a:xfrm>
        </p:grpSpPr>
        <p:grpSp>
          <p:nvGrpSpPr>
            <p:cNvPr id="63" name="Group 62"/>
            <p:cNvGrpSpPr/>
            <p:nvPr/>
          </p:nvGrpSpPr>
          <p:grpSpPr>
            <a:xfrm>
              <a:off x="2578151" y="82613"/>
              <a:ext cx="2969260" cy="2385060"/>
              <a:chOff x="5663946" y="2286"/>
              <a:chExt cx="2969260" cy="2385060"/>
            </a:xfrm>
          </p:grpSpPr>
          <p:sp>
            <p:nvSpPr>
              <p:cNvPr id="65" name="object 10"/>
              <p:cNvSpPr/>
              <p:nvPr/>
            </p:nvSpPr>
            <p:spPr>
              <a:xfrm>
                <a:off x="5663946" y="2286"/>
                <a:ext cx="2968752" cy="23850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  <p:sp>
            <p:nvSpPr>
              <p:cNvPr id="66" name="object 11"/>
              <p:cNvSpPr/>
              <p:nvPr/>
            </p:nvSpPr>
            <p:spPr>
              <a:xfrm>
                <a:off x="5663946" y="2286"/>
                <a:ext cx="2969260" cy="2385060"/>
              </a:xfrm>
              <a:custGeom>
                <a:avLst/>
                <a:gdLst/>
                <a:ahLst/>
                <a:cxnLst/>
                <a:rect l="l" t="t" r="r" b="b"/>
                <a:pathLst>
                  <a:path w="2969259" h="2385060">
                    <a:moveTo>
                      <a:pt x="0" y="168910"/>
                    </a:moveTo>
                    <a:lnTo>
                      <a:pt x="6038" y="124030"/>
                    </a:lnTo>
                    <a:lnTo>
                      <a:pt x="23076" y="83688"/>
                    </a:lnTo>
                    <a:lnTo>
                      <a:pt x="49498" y="49498"/>
                    </a:lnTo>
                    <a:lnTo>
                      <a:pt x="83688" y="23076"/>
                    </a:lnTo>
                    <a:lnTo>
                      <a:pt x="124030" y="6038"/>
                    </a:lnTo>
                    <a:lnTo>
                      <a:pt x="168909" y="0"/>
                    </a:lnTo>
                    <a:lnTo>
                      <a:pt x="2799842" y="0"/>
                    </a:lnTo>
                    <a:lnTo>
                      <a:pt x="2844721" y="6038"/>
                    </a:lnTo>
                    <a:lnTo>
                      <a:pt x="2885063" y="23076"/>
                    </a:lnTo>
                    <a:lnTo>
                      <a:pt x="2919253" y="49498"/>
                    </a:lnTo>
                    <a:lnTo>
                      <a:pt x="2945675" y="83688"/>
                    </a:lnTo>
                    <a:lnTo>
                      <a:pt x="2962713" y="124030"/>
                    </a:lnTo>
                    <a:lnTo>
                      <a:pt x="2968752" y="168910"/>
                    </a:lnTo>
                    <a:lnTo>
                      <a:pt x="2968752" y="2216150"/>
                    </a:lnTo>
                    <a:lnTo>
                      <a:pt x="2962713" y="2261029"/>
                    </a:lnTo>
                    <a:lnTo>
                      <a:pt x="2945675" y="2301371"/>
                    </a:lnTo>
                    <a:lnTo>
                      <a:pt x="2919253" y="2335561"/>
                    </a:lnTo>
                    <a:lnTo>
                      <a:pt x="2885063" y="2361983"/>
                    </a:lnTo>
                    <a:lnTo>
                      <a:pt x="2844721" y="2379021"/>
                    </a:lnTo>
                    <a:lnTo>
                      <a:pt x="2799842" y="2385060"/>
                    </a:lnTo>
                    <a:lnTo>
                      <a:pt x="168909" y="2385060"/>
                    </a:lnTo>
                    <a:lnTo>
                      <a:pt x="124030" y="2379021"/>
                    </a:lnTo>
                    <a:lnTo>
                      <a:pt x="83688" y="2361983"/>
                    </a:lnTo>
                    <a:lnTo>
                      <a:pt x="49498" y="2335561"/>
                    </a:lnTo>
                    <a:lnTo>
                      <a:pt x="23076" y="2301371"/>
                    </a:lnTo>
                    <a:lnTo>
                      <a:pt x="6038" y="2261029"/>
                    </a:lnTo>
                    <a:lnTo>
                      <a:pt x="0" y="2216150"/>
                    </a:lnTo>
                    <a:lnTo>
                      <a:pt x="0" y="168910"/>
                    </a:lnTo>
                    <a:close/>
                  </a:path>
                </a:pathLst>
              </a:custGeom>
              <a:ln w="25908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</p:grpSp>
        <p:sp>
          <p:nvSpPr>
            <p:cNvPr id="64" name="object 19"/>
            <p:cNvSpPr/>
            <p:nvPr/>
          </p:nvSpPr>
          <p:spPr>
            <a:xfrm>
              <a:off x="2663210" y="432882"/>
              <a:ext cx="2782824" cy="19729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561770" y="81272"/>
              <a:ext cx="976286" cy="355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Strength</a:t>
              </a:r>
              <a:endParaRPr lang="en-US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913554" y="381000"/>
            <a:ext cx="2979774" cy="2337991"/>
            <a:chOff x="5607079" y="60082"/>
            <a:chExt cx="2969260" cy="2407591"/>
          </a:xfrm>
        </p:grpSpPr>
        <p:grpSp>
          <p:nvGrpSpPr>
            <p:cNvPr id="60" name="Group 59"/>
            <p:cNvGrpSpPr/>
            <p:nvPr/>
          </p:nvGrpSpPr>
          <p:grpSpPr>
            <a:xfrm>
              <a:off x="5607079" y="82613"/>
              <a:ext cx="2969260" cy="2385060"/>
              <a:chOff x="5663946" y="2286"/>
              <a:chExt cx="2969260" cy="2385060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5663946" y="2286"/>
                <a:ext cx="2968752" cy="23850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5663946" y="2286"/>
                <a:ext cx="2969260" cy="2385060"/>
              </a:xfrm>
              <a:custGeom>
                <a:avLst/>
                <a:gdLst/>
                <a:ahLst/>
                <a:cxnLst/>
                <a:rect l="l" t="t" r="r" b="b"/>
                <a:pathLst>
                  <a:path w="2969259" h="2385060">
                    <a:moveTo>
                      <a:pt x="0" y="168910"/>
                    </a:moveTo>
                    <a:lnTo>
                      <a:pt x="6038" y="124030"/>
                    </a:lnTo>
                    <a:lnTo>
                      <a:pt x="23076" y="83688"/>
                    </a:lnTo>
                    <a:lnTo>
                      <a:pt x="49498" y="49498"/>
                    </a:lnTo>
                    <a:lnTo>
                      <a:pt x="83688" y="23076"/>
                    </a:lnTo>
                    <a:lnTo>
                      <a:pt x="124030" y="6038"/>
                    </a:lnTo>
                    <a:lnTo>
                      <a:pt x="168909" y="0"/>
                    </a:lnTo>
                    <a:lnTo>
                      <a:pt x="2799842" y="0"/>
                    </a:lnTo>
                    <a:lnTo>
                      <a:pt x="2844721" y="6038"/>
                    </a:lnTo>
                    <a:lnTo>
                      <a:pt x="2885063" y="23076"/>
                    </a:lnTo>
                    <a:lnTo>
                      <a:pt x="2919253" y="49498"/>
                    </a:lnTo>
                    <a:lnTo>
                      <a:pt x="2945675" y="83688"/>
                    </a:lnTo>
                    <a:lnTo>
                      <a:pt x="2962713" y="124030"/>
                    </a:lnTo>
                    <a:lnTo>
                      <a:pt x="2968752" y="168910"/>
                    </a:lnTo>
                    <a:lnTo>
                      <a:pt x="2968752" y="2216150"/>
                    </a:lnTo>
                    <a:lnTo>
                      <a:pt x="2962713" y="2261029"/>
                    </a:lnTo>
                    <a:lnTo>
                      <a:pt x="2945675" y="2301371"/>
                    </a:lnTo>
                    <a:lnTo>
                      <a:pt x="2919253" y="2335561"/>
                    </a:lnTo>
                    <a:lnTo>
                      <a:pt x="2885063" y="2361983"/>
                    </a:lnTo>
                    <a:lnTo>
                      <a:pt x="2844721" y="2379021"/>
                    </a:lnTo>
                    <a:lnTo>
                      <a:pt x="2799842" y="2385060"/>
                    </a:lnTo>
                    <a:lnTo>
                      <a:pt x="168909" y="2385060"/>
                    </a:lnTo>
                    <a:lnTo>
                      <a:pt x="124030" y="2379021"/>
                    </a:lnTo>
                    <a:lnTo>
                      <a:pt x="83688" y="2361983"/>
                    </a:lnTo>
                    <a:lnTo>
                      <a:pt x="49498" y="2335561"/>
                    </a:lnTo>
                    <a:lnTo>
                      <a:pt x="23076" y="2301371"/>
                    </a:lnTo>
                    <a:lnTo>
                      <a:pt x="6038" y="2261029"/>
                    </a:lnTo>
                    <a:lnTo>
                      <a:pt x="0" y="2216150"/>
                    </a:lnTo>
                    <a:lnTo>
                      <a:pt x="0" y="168910"/>
                    </a:lnTo>
                    <a:close/>
                  </a:path>
                </a:pathLst>
              </a:custGeom>
              <a:ln w="25908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</p:grpSp>
        <p:sp>
          <p:nvSpPr>
            <p:cNvPr id="19" name="object 19"/>
            <p:cNvSpPr/>
            <p:nvPr/>
          </p:nvSpPr>
          <p:spPr>
            <a:xfrm>
              <a:off x="5692138" y="432882"/>
              <a:ext cx="2782824" cy="19729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45630" y="60082"/>
              <a:ext cx="2123643" cy="412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Weaknesses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927551" y="2923593"/>
            <a:ext cx="3618929" cy="2428760"/>
            <a:chOff x="1928482" y="2500799"/>
            <a:chExt cx="3618929" cy="2428760"/>
          </a:xfrm>
        </p:grpSpPr>
        <p:grpSp>
          <p:nvGrpSpPr>
            <p:cNvPr id="69" name="Group 68"/>
            <p:cNvGrpSpPr/>
            <p:nvPr/>
          </p:nvGrpSpPr>
          <p:grpSpPr>
            <a:xfrm>
              <a:off x="2578151" y="2544499"/>
              <a:ext cx="2969260" cy="2385060"/>
              <a:chOff x="5663946" y="2286"/>
              <a:chExt cx="2969260" cy="2385060"/>
            </a:xfrm>
          </p:grpSpPr>
          <p:sp>
            <p:nvSpPr>
              <p:cNvPr id="71" name="object 10"/>
              <p:cNvSpPr/>
              <p:nvPr/>
            </p:nvSpPr>
            <p:spPr>
              <a:xfrm>
                <a:off x="5663946" y="2286"/>
                <a:ext cx="2968752" cy="23850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  <p:sp>
            <p:nvSpPr>
              <p:cNvPr id="72" name="object 11"/>
              <p:cNvSpPr/>
              <p:nvPr/>
            </p:nvSpPr>
            <p:spPr>
              <a:xfrm>
                <a:off x="5663946" y="2286"/>
                <a:ext cx="2969260" cy="2385060"/>
              </a:xfrm>
              <a:custGeom>
                <a:avLst/>
                <a:gdLst/>
                <a:ahLst/>
                <a:cxnLst/>
                <a:rect l="l" t="t" r="r" b="b"/>
                <a:pathLst>
                  <a:path w="2969259" h="2385060">
                    <a:moveTo>
                      <a:pt x="0" y="168910"/>
                    </a:moveTo>
                    <a:lnTo>
                      <a:pt x="6038" y="124030"/>
                    </a:lnTo>
                    <a:lnTo>
                      <a:pt x="23076" y="83688"/>
                    </a:lnTo>
                    <a:lnTo>
                      <a:pt x="49498" y="49498"/>
                    </a:lnTo>
                    <a:lnTo>
                      <a:pt x="83688" y="23076"/>
                    </a:lnTo>
                    <a:lnTo>
                      <a:pt x="124030" y="6038"/>
                    </a:lnTo>
                    <a:lnTo>
                      <a:pt x="168909" y="0"/>
                    </a:lnTo>
                    <a:lnTo>
                      <a:pt x="2799842" y="0"/>
                    </a:lnTo>
                    <a:lnTo>
                      <a:pt x="2844721" y="6038"/>
                    </a:lnTo>
                    <a:lnTo>
                      <a:pt x="2885063" y="23076"/>
                    </a:lnTo>
                    <a:lnTo>
                      <a:pt x="2919253" y="49498"/>
                    </a:lnTo>
                    <a:lnTo>
                      <a:pt x="2945675" y="83688"/>
                    </a:lnTo>
                    <a:lnTo>
                      <a:pt x="2962713" y="124030"/>
                    </a:lnTo>
                    <a:lnTo>
                      <a:pt x="2968752" y="168910"/>
                    </a:lnTo>
                    <a:lnTo>
                      <a:pt x="2968752" y="2216150"/>
                    </a:lnTo>
                    <a:lnTo>
                      <a:pt x="2962713" y="2261029"/>
                    </a:lnTo>
                    <a:lnTo>
                      <a:pt x="2945675" y="2301371"/>
                    </a:lnTo>
                    <a:lnTo>
                      <a:pt x="2919253" y="2335561"/>
                    </a:lnTo>
                    <a:lnTo>
                      <a:pt x="2885063" y="2361983"/>
                    </a:lnTo>
                    <a:lnTo>
                      <a:pt x="2844721" y="2379021"/>
                    </a:lnTo>
                    <a:lnTo>
                      <a:pt x="2799842" y="2385060"/>
                    </a:lnTo>
                    <a:lnTo>
                      <a:pt x="168909" y="2385060"/>
                    </a:lnTo>
                    <a:lnTo>
                      <a:pt x="124030" y="2379021"/>
                    </a:lnTo>
                    <a:lnTo>
                      <a:pt x="83688" y="2361983"/>
                    </a:lnTo>
                    <a:lnTo>
                      <a:pt x="49498" y="2335561"/>
                    </a:lnTo>
                    <a:lnTo>
                      <a:pt x="23076" y="2301371"/>
                    </a:lnTo>
                    <a:lnTo>
                      <a:pt x="6038" y="2261029"/>
                    </a:lnTo>
                    <a:lnTo>
                      <a:pt x="0" y="2216150"/>
                    </a:lnTo>
                    <a:lnTo>
                      <a:pt x="0" y="168910"/>
                    </a:lnTo>
                    <a:close/>
                  </a:path>
                </a:pathLst>
              </a:custGeom>
              <a:ln w="25908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</p:grpSp>
        <p:sp>
          <p:nvSpPr>
            <p:cNvPr id="70" name="object 19"/>
            <p:cNvSpPr/>
            <p:nvPr/>
          </p:nvSpPr>
          <p:spPr>
            <a:xfrm>
              <a:off x="2663210" y="2887332"/>
              <a:ext cx="2782824" cy="19803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28482" y="2500799"/>
              <a:ext cx="26565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14400" marR="0" algn="ctr">
                <a:spcBef>
                  <a:spcPts val="0"/>
                </a:spcBef>
                <a:spcAft>
                  <a:spcPts val="1000"/>
                </a:spcAft>
                <a:tabLst>
                  <a:tab pos="2914650" algn="l"/>
                </a:tabLst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Opportunities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765967" y="2466552"/>
            <a:ext cx="3332566" cy="3401877"/>
            <a:chOff x="5639320" y="2188959"/>
            <a:chExt cx="2969260" cy="2755549"/>
          </a:xfrm>
        </p:grpSpPr>
        <p:grpSp>
          <p:nvGrpSpPr>
            <p:cNvPr id="74" name="Group 73"/>
            <p:cNvGrpSpPr/>
            <p:nvPr/>
          </p:nvGrpSpPr>
          <p:grpSpPr>
            <a:xfrm>
              <a:off x="5639320" y="2559448"/>
              <a:ext cx="2969260" cy="2385060"/>
              <a:chOff x="5663946" y="2286"/>
              <a:chExt cx="2969260" cy="2385060"/>
            </a:xfrm>
          </p:grpSpPr>
          <p:sp>
            <p:nvSpPr>
              <p:cNvPr id="76" name="object 10"/>
              <p:cNvSpPr/>
              <p:nvPr/>
            </p:nvSpPr>
            <p:spPr>
              <a:xfrm>
                <a:off x="5663946" y="2286"/>
                <a:ext cx="2968752" cy="23850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  <p:sp>
            <p:nvSpPr>
              <p:cNvPr id="77" name="object 11"/>
              <p:cNvSpPr/>
              <p:nvPr/>
            </p:nvSpPr>
            <p:spPr>
              <a:xfrm>
                <a:off x="5663946" y="2286"/>
                <a:ext cx="2969260" cy="2385060"/>
              </a:xfrm>
              <a:custGeom>
                <a:avLst/>
                <a:gdLst/>
                <a:ahLst/>
                <a:cxnLst/>
                <a:rect l="l" t="t" r="r" b="b"/>
                <a:pathLst>
                  <a:path w="2969259" h="2385060">
                    <a:moveTo>
                      <a:pt x="0" y="168910"/>
                    </a:moveTo>
                    <a:lnTo>
                      <a:pt x="6038" y="124030"/>
                    </a:lnTo>
                    <a:lnTo>
                      <a:pt x="23076" y="83688"/>
                    </a:lnTo>
                    <a:lnTo>
                      <a:pt x="49498" y="49498"/>
                    </a:lnTo>
                    <a:lnTo>
                      <a:pt x="83688" y="23076"/>
                    </a:lnTo>
                    <a:lnTo>
                      <a:pt x="124030" y="6038"/>
                    </a:lnTo>
                    <a:lnTo>
                      <a:pt x="168909" y="0"/>
                    </a:lnTo>
                    <a:lnTo>
                      <a:pt x="2799842" y="0"/>
                    </a:lnTo>
                    <a:lnTo>
                      <a:pt x="2844721" y="6038"/>
                    </a:lnTo>
                    <a:lnTo>
                      <a:pt x="2885063" y="23076"/>
                    </a:lnTo>
                    <a:lnTo>
                      <a:pt x="2919253" y="49498"/>
                    </a:lnTo>
                    <a:lnTo>
                      <a:pt x="2945675" y="83688"/>
                    </a:lnTo>
                    <a:lnTo>
                      <a:pt x="2962713" y="124030"/>
                    </a:lnTo>
                    <a:lnTo>
                      <a:pt x="2968752" y="168910"/>
                    </a:lnTo>
                    <a:lnTo>
                      <a:pt x="2968752" y="2216150"/>
                    </a:lnTo>
                    <a:lnTo>
                      <a:pt x="2962713" y="2261029"/>
                    </a:lnTo>
                    <a:lnTo>
                      <a:pt x="2945675" y="2301371"/>
                    </a:lnTo>
                    <a:lnTo>
                      <a:pt x="2919253" y="2335561"/>
                    </a:lnTo>
                    <a:lnTo>
                      <a:pt x="2885063" y="2361983"/>
                    </a:lnTo>
                    <a:lnTo>
                      <a:pt x="2844721" y="2379021"/>
                    </a:lnTo>
                    <a:lnTo>
                      <a:pt x="2799842" y="2385060"/>
                    </a:lnTo>
                    <a:lnTo>
                      <a:pt x="168909" y="2385060"/>
                    </a:lnTo>
                    <a:lnTo>
                      <a:pt x="124030" y="2379021"/>
                    </a:lnTo>
                    <a:lnTo>
                      <a:pt x="83688" y="2361983"/>
                    </a:lnTo>
                    <a:lnTo>
                      <a:pt x="49498" y="2335561"/>
                    </a:lnTo>
                    <a:lnTo>
                      <a:pt x="23076" y="2301371"/>
                    </a:lnTo>
                    <a:lnTo>
                      <a:pt x="6038" y="2261029"/>
                    </a:lnTo>
                    <a:lnTo>
                      <a:pt x="0" y="2216150"/>
                    </a:lnTo>
                    <a:lnTo>
                      <a:pt x="0" y="168910"/>
                    </a:lnTo>
                    <a:close/>
                  </a:path>
                </a:pathLst>
              </a:custGeom>
              <a:ln w="25908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</p:grpSp>
        <p:sp>
          <p:nvSpPr>
            <p:cNvPr id="75" name="object 19"/>
            <p:cNvSpPr/>
            <p:nvPr/>
          </p:nvSpPr>
          <p:spPr>
            <a:xfrm>
              <a:off x="5724379" y="2887331"/>
              <a:ext cx="2782824" cy="19952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28677" y="2188959"/>
              <a:ext cx="1698074" cy="857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14400" marR="0">
                <a:lnSpc>
                  <a:spcPct val="300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2914650" algn="l"/>
                  <a:tab pos="3067050" algn="l"/>
                </a:tabLst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Threats</a:t>
              </a:r>
            </a:p>
          </p:txBody>
        </p:sp>
      </p:grpSp>
      <p:sp>
        <p:nvSpPr>
          <p:cNvPr id="87" name="Rectangle 86"/>
          <p:cNvSpPr/>
          <p:nvPr/>
        </p:nvSpPr>
        <p:spPr>
          <a:xfrm>
            <a:off x="2490191" y="525861"/>
            <a:ext cx="30836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/>
              <a:t>Banka </a:t>
            </a:r>
            <a:r>
              <a:rPr lang="en-US" sz="1100" b="1" dirty="0"/>
              <a:t>je </a:t>
            </a:r>
            <a:r>
              <a:rPr lang="en-US" sz="1100" b="1" dirty="0" err="1"/>
              <a:t>dugo</a:t>
            </a:r>
            <a:r>
              <a:rPr lang="en-US" sz="1100" b="1" dirty="0"/>
              <a:t> </a:t>
            </a:r>
            <a:r>
              <a:rPr lang="en-US" sz="1100" b="1" dirty="0" err="1"/>
              <a:t>na</a:t>
            </a:r>
            <a:r>
              <a:rPr lang="en-US" sz="1100" b="1" dirty="0"/>
              <a:t> </a:t>
            </a:r>
            <a:r>
              <a:rPr lang="en-US" sz="1100" b="1" dirty="0" err="1"/>
              <a:t>našem</a:t>
            </a:r>
            <a:r>
              <a:rPr lang="en-US" sz="1100" b="1" dirty="0"/>
              <a:t> </a:t>
            </a:r>
            <a:r>
              <a:rPr lang="en-US" sz="1100" b="1" dirty="0" err="1"/>
              <a:t>tržištu</a:t>
            </a:r>
            <a:r>
              <a:rPr lang="en-US" sz="1100" b="1" dirty="0"/>
              <a:t> (</a:t>
            </a:r>
            <a:r>
              <a:rPr lang="en-US" sz="1100" b="1" dirty="0" err="1"/>
              <a:t>prvo</a:t>
            </a:r>
            <a:r>
              <a:rPr lang="en-US" sz="1100" b="1" dirty="0"/>
              <a:t> </a:t>
            </a:r>
            <a:r>
              <a:rPr lang="en-US" sz="1100" b="1" dirty="0" err="1"/>
              <a:t>predstavništvo</a:t>
            </a:r>
            <a:r>
              <a:rPr lang="en-US" sz="1100" b="1" dirty="0"/>
              <a:t> 1977. </a:t>
            </a:r>
            <a:r>
              <a:rPr lang="en-US" sz="1100" b="1" dirty="0" err="1"/>
              <a:t>godina</a:t>
            </a:r>
            <a:r>
              <a:rPr lang="en-US" sz="1100" b="1" dirty="0"/>
              <a:t>) </a:t>
            </a:r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 smtClean="0"/>
              <a:t>Vodeća</a:t>
            </a:r>
            <a:r>
              <a:rPr lang="en-US" sz="1100" b="1" dirty="0" smtClean="0"/>
              <a:t> </a:t>
            </a:r>
            <a:r>
              <a:rPr lang="en-US" sz="1100" b="1" dirty="0" err="1"/>
              <a:t>banka</a:t>
            </a:r>
            <a:r>
              <a:rPr lang="en-US" sz="1100" b="1" dirty="0"/>
              <a:t> u </a:t>
            </a:r>
            <a:r>
              <a:rPr lang="en-US" sz="1100" b="1" dirty="0" err="1"/>
              <a:t>Srbiji</a:t>
            </a:r>
            <a:r>
              <a:rPr lang="en-US" sz="1100" b="1" dirty="0"/>
              <a:t>, </a:t>
            </a:r>
            <a:r>
              <a:rPr lang="en-US" sz="1100" b="1" dirty="0" err="1"/>
              <a:t>pozicionirala</a:t>
            </a:r>
            <a:r>
              <a:rPr lang="en-US" sz="1100" b="1" dirty="0"/>
              <a:t> se u top 5 </a:t>
            </a:r>
            <a:r>
              <a:rPr lang="en-US" sz="1100" b="1" dirty="0" err="1" smtClean="0"/>
              <a:t>banaka</a:t>
            </a:r>
            <a:endParaRPr lang="en-US" sz="1100" b="1" dirty="0" smtClean="0"/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/>
              <a:t> </a:t>
            </a:r>
            <a:r>
              <a:rPr lang="en-US" sz="1100" b="1" dirty="0" err="1"/>
              <a:t>Veliki</a:t>
            </a:r>
            <a:r>
              <a:rPr lang="en-US" sz="1100" b="1" dirty="0"/>
              <a:t> </a:t>
            </a:r>
            <a:r>
              <a:rPr lang="en-US" sz="1100" b="1" dirty="0" err="1"/>
              <a:t>broj</a:t>
            </a:r>
            <a:r>
              <a:rPr lang="en-US" sz="1100" b="1" dirty="0"/>
              <a:t> </a:t>
            </a:r>
            <a:r>
              <a:rPr lang="en-US" sz="1100" b="1" dirty="0" err="1"/>
              <a:t>zadovoljnih</a:t>
            </a:r>
            <a:r>
              <a:rPr lang="en-US" sz="1100" b="1" dirty="0"/>
              <a:t> </a:t>
            </a:r>
            <a:r>
              <a:rPr lang="en-US" sz="1100" b="1" dirty="0" err="1"/>
              <a:t>klijenata</a:t>
            </a:r>
            <a:r>
              <a:rPr lang="en-US" sz="1100" b="1" dirty="0"/>
              <a:t> - </a:t>
            </a:r>
            <a:r>
              <a:rPr lang="en-US" sz="1100" b="1" dirty="0" err="1"/>
              <a:t>više</a:t>
            </a:r>
            <a:r>
              <a:rPr lang="en-US" sz="1100" b="1" dirty="0"/>
              <a:t> od </a:t>
            </a:r>
            <a:r>
              <a:rPr lang="en-US" sz="1100" b="1" dirty="0" smtClean="0"/>
              <a:t>250.000</a:t>
            </a:r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 smtClean="0"/>
              <a:t>Veliki</a:t>
            </a:r>
            <a:r>
              <a:rPr lang="en-US" sz="1100" b="1" dirty="0" smtClean="0"/>
              <a:t> </a:t>
            </a:r>
            <a:r>
              <a:rPr lang="en-US" sz="1100" b="1" dirty="0" err="1"/>
              <a:t>broj</a:t>
            </a:r>
            <a:r>
              <a:rPr lang="en-US" sz="1100" b="1" dirty="0"/>
              <a:t> </a:t>
            </a:r>
            <a:r>
              <a:rPr lang="en-US" sz="1100" b="1" dirty="0" err="1"/>
              <a:t>zaposlenih</a:t>
            </a:r>
            <a:r>
              <a:rPr lang="en-US" sz="1100" b="1" dirty="0"/>
              <a:t> - </a:t>
            </a:r>
            <a:r>
              <a:rPr lang="en-US" sz="1100" b="1" dirty="0" err="1"/>
              <a:t>više</a:t>
            </a:r>
            <a:r>
              <a:rPr lang="en-US" sz="1100" b="1" dirty="0"/>
              <a:t> od 1350 u 103 </a:t>
            </a:r>
            <a:r>
              <a:rPr lang="en-US" sz="1100" b="1" dirty="0" err="1" smtClean="0"/>
              <a:t>ekspoziture</a:t>
            </a:r>
            <a:endParaRPr lang="en-US" sz="1100" b="1" dirty="0" smtClean="0"/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/>
              <a:t> </a:t>
            </a:r>
            <a:r>
              <a:rPr lang="en-US" sz="1100" b="1" dirty="0" err="1"/>
              <a:t>Dva</a:t>
            </a:r>
            <a:r>
              <a:rPr lang="en-US" sz="1100" b="1" dirty="0"/>
              <a:t> puta </a:t>
            </a:r>
            <a:r>
              <a:rPr lang="en-US" sz="1100" b="1" dirty="0" err="1"/>
              <a:t>nagrađivana</a:t>
            </a:r>
            <a:r>
              <a:rPr lang="en-US" sz="1100" b="1" dirty="0"/>
              <a:t> </a:t>
            </a:r>
            <a:r>
              <a:rPr lang="en-US" sz="1100" b="1" dirty="0" err="1"/>
              <a:t>za</a:t>
            </a:r>
            <a:r>
              <a:rPr lang="en-US" sz="1100" b="1" dirty="0"/>
              <a:t> </a:t>
            </a:r>
            <a:r>
              <a:rPr lang="en-US" sz="1100" b="1" dirty="0" err="1"/>
              <a:t>najboljeg</a:t>
            </a:r>
            <a:r>
              <a:rPr lang="en-US" sz="1100" b="1" dirty="0"/>
              <a:t> </a:t>
            </a:r>
            <a:r>
              <a:rPr lang="en-US" sz="1100" b="1" dirty="0" err="1" smtClean="0"/>
              <a:t>poslodavca</a:t>
            </a:r>
            <a:endParaRPr lang="en-US" sz="1100" b="1" dirty="0" smtClean="0"/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/>
              <a:t> </a:t>
            </a:r>
            <a:r>
              <a:rPr lang="en-US" sz="1100" b="1" dirty="0" err="1"/>
              <a:t>Osnovne</a:t>
            </a:r>
            <a:r>
              <a:rPr lang="en-US" sz="1100" b="1" dirty="0"/>
              <a:t> </a:t>
            </a:r>
            <a:r>
              <a:rPr lang="en-US" sz="1100" b="1" dirty="0" err="1"/>
              <a:t>vrednosti</a:t>
            </a:r>
            <a:r>
              <a:rPr lang="en-US" sz="1100" b="1" dirty="0"/>
              <a:t> </a:t>
            </a:r>
            <a:r>
              <a:rPr lang="en-US" sz="1100" b="1" dirty="0" err="1"/>
              <a:t>banke</a:t>
            </a:r>
            <a:r>
              <a:rPr lang="en-US" sz="1100" b="1" dirty="0"/>
              <a:t> </a:t>
            </a:r>
            <a:r>
              <a:rPr lang="en-US" sz="1100" b="1" dirty="0" err="1"/>
              <a:t>su</a:t>
            </a:r>
            <a:r>
              <a:rPr lang="en-US" sz="1100" b="1" dirty="0"/>
              <a:t>: </a:t>
            </a:r>
            <a:r>
              <a:rPr lang="en-US" sz="1100" b="1" dirty="0" err="1"/>
              <a:t>profesionalizam</a:t>
            </a:r>
            <a:r>
              <a:rPr lang="en-US" sz="1100" b="1" dirty="0"/>
              <a:t>, </a:t>
            </a:r>
            <a:r>
              <a:rPr lang="en-US" sz="1100" b="1" dirty="0" err="1"/>
              <a:t>timski</a:t>
            </a:r>
            <a:r>
              <a:rPr lang="en-US" sz="1100" b="1" dirty="0"/>
              <a:t> duh </a:t>
            </a:r>
            <a:r>
              <a:rPr lang="en-US" sz="1100" b="1" dirty="0" err="1"/>
              <a:t>i</a:t>
            </a:r>
            <a:r>
              <a:rPr lang="en-US" sz="1100" b="1" dirty="0"/>
              <a:t> </a:t>
            </a:r>
            <a:r>
              <a:rPr lang="en-US" sz="1100" b="1" dirty="0" err="1" smtClean="0"/>
              <a:t>inovativnost</a:t>
            </a:r>
            <a:r>
              <a:rPr lang="en-US" sz="1100" b="1" dirty="0" smtClean="0"/>
              <a:t>.</a:t>
            </a:r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/>
              <a:t>Banka </a:t>
            </a:r>
            <a:r>
              <a:rPr lang="en-US" sz="1100" b="1" dirty="0" err="1"/>
              <a:t>ima</a:t>
            </a:r>
            <a:r>
              <a:rPr lang="en-US" sz="1100" b="1" dirty="0"/>
              <a:t> </a:t>
            </a:r>
            <a:r>
              <a:rPr lang="en-US" sz="1100" b="1" dirty="0" err="1"/>
              <a:t>instituciju</a:t>
            </a:r>
            <a:r>
              <a:rPr lang="en-US" sz="1100" b="1" dirty="0"/>
              <a:t> </a:t>
            </a:r>
            <a:r>
              <a:rPr lang="en-US" sz="1100" b="1" dirty="0" err="1"/>
              <a:t>ličnog</a:t>
            </a:r>
            <a:r>
              <a:rPr lang="en-US" sz="1100" b="1" dirty="0"/>
              <a:t> </a:t>
            </a:r>
            <a:r>
              <a:rPr lang="en-US" sz="1100" b="1" dirty="0" err="1"/>
              <a:t>bankara</a:t>
            </a:r>
            <a:endParaRPr lang="en-US" sz="11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807553" y="2210530"/>
            <a:ext cx="1891956" cy="1891956"/>
            <a:chOff x="5025979" y="2073093"/>
            <a:chExt cx="1891956" cy="1891956"/>
          </a:xfrm>
        </p:grpSpPr>
        <p:grpSp>
          <p:nvGrpSpPr>
            <p:cNvPr id="90" name="Group 89"/>
            <p:cNvGrpSpPr/>
            <p:nvPr/>
          </p:nvGrpSpPr>
          <p:grpSpPr>
            <a:xfrm>
              <a:off x="5025979" y="2073093"/>
              <a:ext cx="1891956" cy="1891956"/>
              <a:chOff x="4645291" y="1528631"/>
              <a:chExt cx="1891956" cy="1891956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645291" y="1528631"/>
                <a:ext cx="1891956" cy="1891956"/>
              </a:xfrm>
              <a:prstGeom prst="ellipse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753095" y="1954633"/>
                <a:ext cx="1652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sr-Latn-R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WOT</a:t>
                </a:r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analysis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5106070" y="2141209"/>
              <a:ext cx="1722951" cy="1758697"/>
            </a:xfrm>
            <a:prstGeom prst="ellipse">
              <a:avLst/>
            </a:prstGeom>
            <a:noFill/>
            <a:ln w="0"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39855" y="990109"/>
            <a:ext cx="25079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/>
              <a:t>Manja profitabilnost u odnosu na druge </a:t>
            </a:r>
            <a:r>
              <a:rPr lang="pl-PL" sz="1400" b="1" dirty="0" smtClean="0"/>
              <a:t>banke</a:t>
            </a:r>
            <a:endParaRPr lang="en-US" sz="1400" b="1" dirty="0" smtClean="0"/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 smtClean="0"/>
              <a:t>Najmanja </a:t>
            </a:r>
            <a:r>
              <a:rPr lang="pl-PL" sz="1400" b="1" dirty="0"/>
              <a:t>zainteresovanost za banku evidentna kod penzionera i studenata</a:t>
            </a:r>
            <a:endParaRPr lang="en-US" sz="14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56109" y="3710396"/>
            <a:ext cx="24156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Privući</a:t>
            </a:r>
            <a:r>
              <a:rPr lang="en-US" sz="1400" b="1" dirty="0"/>
              <a:t> </a:t>
            </a:r>
            <a:r>
              <a:rPr lang="en-US" sz="1400" b="1" dirty="0" err="1"/>
              <a:t>nove</a:t>
            </a:r>
            <a:r>
              <a:rPr lang="en-US" sz="1400" b="1" dirty="0"/>
              <a:t> </a:t>
            </a:r>
            <a:r>
              <a:rPr lang="en-US" sz="1400" b="1" dirty="0" err="1"/>
              <a:t>klijente</a:t>
            </a:r>
            <a:r>
              <a:rPr lang="en-US" sz="1400" b="1" dirty="0"/>
              <a:t> </a:t>
            </a:r>
            <a:r>
              <a:rPr lang="en-US" sz="1400" b="1" dirty="0" err="1"/>
              <a:t>preko</a:t>
            </a:r>
            <a:r>
              <a:rPr lang="en-US" sz="1400" b="1" dirty="0"/>
              <a:t> </a:t>
            </a:r>
            <a:r>
              <a:rPr lang="en-US" sz="1400" b="1" dirty="0" err="1"/>
              <a:t>proizvoda</a:t>
            </a:r>
            <a:r>
              <a:rPr lang="en-US" sz="1400" b="1" dirty="0"/>
              <a:t> </a:t>
            </a:r>
            <a:r>
              <a:rPr lang="en-US" sz="1400" b="1" dirty="0" err="1"/>
              <a:t>koji</a:t>
            </a:r>
            <a:r>
              <a:rPr lang="en-US" sz="1400" b="1" dirty="0"/>
              <a:t> </a:t>
            </a:r>
            <a:r>
              <a:rPr lang="en-US" sz="1400" b="1" dirty="0" err="1"/>
              <a:t>olakšavaju</a:t>
            </a:r>
            <a:r>
              <a:rPr lang="en-US" sz="1400" b="1" dirty="0"/>
              <a:t> </a:t>
            </a:r>
            <a:r>
              <a:rPr lang="en-US" sz="1400" b="1" dirty="0" err="1"/>
              <a:t>plaćanje</a:t>
            </a:r>
            <a:r>
              <a:rPr lang="en-US" sz="1400" b="1" dirty="0"/>
              <a:t> </a:t>
            </a:r>
            <a:r>
              <a:rPr lang="en-US" sz="1400" b="1" dirty="0" err="1"/>
              <a:t>mesečnih</a:t>
            </a:r>
            <a:r>
              <a:rPr lang="en-US" sz="1400" b="1" dirty="0"/>
              <a:t> </a:t>
            </a:r>
            <a:r>
              <a:rPr lang="en-US" sz="1400" b="1" dirty="0" err="1"/>
              <a:t>troškova</a:t>
            </a:r>
            <a:r>
              <a:rPr lang="en-US" sz="1400" b="1" dirty="0"/>
              <a:t>, </a:t>
            </a:r>
            <a:r>
              <a:rPr lang="en-US" sz="1400" b="1" dirty="0" err="1"/>
              <a:t>štede</a:t>
            </a:r>
            <a:r>
              <a:rPr lang="en-US" sz="1400" b="1" dirty="0"/>
              <a:t> </a:t>
            </a:r>
            <a:r>
              <a:rPr lang="en-US" sz="1400" b="1" dirty="0" err="1"/>
              <a:t>vreme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novac</a:t>
            </a:r>
            <a:r>
              <a:rPr lang="en-US" sz="1400" b="1" dirty="0"/>
              <a:t>, </a:t>
            </a:r>
            <a:r>
              <a:rPr lang="en-US" sz="1400" b="1" dirty="0" err="1"/>
              <a:t>olakšavaju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ulepšavaju</a:t>
            </a:r>
            <a:r>
              <a:rPr lang="en-US" sz="1400" b="1" dirty="0"/>
              <a:t> </a:t>
            </a:r>
            <a:r>
              <a:rPr lang="en-US" sz="1400" b="1" dirty="0" err="1"/>
              <a:t>život</a:t>
            </a:r>
            <a:r>
              <a:rPr lang="en-US" sz="1400" b="1" dirty="0"/>
              <a:t> </a:t>
            </a:r>
            <a:endParaRPr lang="en-US" sz="14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58260" y="3911425"/>
            <a:ext cx="294523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/>
              <a:t> </a:t>
            </a:r>
            <a:r>
              <a:rPr lang="en-US" sz="1300" b="1" dirty="0" smtClean="0"/>
              <a:t>          </a:t>
            </a:r>
            <a:r>
              <a:rPr lang="en-US" sz="1300" b="1" u="sng" dirty="0" smtClean="0"/>
              <a:t> </a:t>
            </a:r>
            <a:r>
              <a:rPr lang="en-US" sz="1300" b="1" u="sng" dirty="0" err="1" smtClean="0"/>
              <a:t>Konkurentske</a:t>
            </a:r>
            <a:r>
              <a:rPr lang="en-US" sz="1300" b="1" u="sng" dirty="0" smtClean="0"/>
              <a:t> </a:t>
            </a:r>
            <a:r>
              <a:rPr lang="en-US" sz="1300" b="1" u="sng" dirty="0" err="1"/>
              <a:t>banke</a:t>
            </a:r>
            <a:r>
              <a:rPr lang="en-US" sz="1300" b="1" u="sng" dirty="0"/>
              <a:t> nude: </a:t>
            </a:r>
            <a:endParaRPr lang="en-US" sz="1300" b="1" u="sng" dirty="0"/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300" b="1" dirty="0" err="1"/>
              <a:t>Erste</a:t>
            </a:r>
            <a:r>
              <a:rPr lang="en-US" sz="1300" b="1" dirty="0"/>
              <a:t> </a:t>
            </a:r>
            <a:r>
              <a:rPr lang="en-US" sz="1300" b="1" dirty="0" err="1"/>
              <a:t>banka</a:t>
            </a:r>
            <a:r>
              <a:rPr lang="en-US" sz="1300" b="1" dirty="0"/>
              <a:t> </a:t>
            </a:r>
            <a:r>
              <a:rPr lang="en-US" sz="1300" b="1" dirty="0" err="1"/>
              <a:t>mobilno</a:t>
            </a:r>
            <a:r>
              <a:rPr lang="en-US" sz="1300" b="1" dirty="0"/>
              <a:t> </a:t>
            </a:r>
            <a:r>
              <a:rPr lang="en-US" sz="1300" b="1" dirty="0" err="1"/>
              <a:t>bankarstvo</a:t>
            </a:r>
            <a:r>
              <a:rPr lang="en-US" sz="1300" b="1" dirty="0"/>
              <a:t> </a:t>
            </a:r>
            <a:endParaRPr lang="en-US" sz="1300" b="1" dirty="0"/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300" b="1" dirty="0"/>
              <a:t>Alpha </a:t>
            </a:r>
            <a:r>
              <a:rPr lang="en-US" sz="1300" b="1" dirty="0" err="1"/>
              <a:t>banka</a:t>
            </a:r>
            <a:r>
              <a:rPr lang="en-US" sz="1300" b="1" dirty="0"/>
              <a:t> </a:t>
            </a:r>
            <a:r>
              <a:rPr lang="en-US" sz="1300" b="1" dirty="0" err="1"/>
              <a:t>nagrađuje</a:t>
            </a:r>
            <a:r>
              <a:rPr lang="en-US" sz="1300" b="1" dirty="0"/>
              <a:t> </a:t>
            </a:r>
            <a:r>
              <a:rPr lang="en-US" sz="1300" b="1" dirty="0" err="1"/>
              <a:t>klijente</a:t>
            </a:r>
            <a:r>
              <a:rPr lang="en-US" sz="1300" b="1" dirty="0"/>
              <a:t> </a:t>
            </a:r>
            <a:r>
              <a:rPr lang="en-US" sz="1300" b="1" dirty="0" err="1"/>
              <a:t>koji</a:t>
            </a:r>
            <a:r>
              <a:rPr lang="en-US" sz="1300" b="1" dirty="0"/>
              <a:t> </a:t>
            </a:r>
            <a:r>
              <a:rPr lang="en-US" sz="1300" b="1" dirty="0" err="1"/>
              <a:t>plaćaju</a:t>
            </a:r>
            <a:r>
              <a:rPr lang="en-US" sz="1300" b="1" dirty="0"/>
              <a:t> </a:t>
            </a:r>
            <a:r>
              <a:rPr lang="en-US" sz="1300" b="1" dirty="0" err="1"/>
              <a:t>karticom</a:t>
            </a:r>
            <a:r>
              <a:rPr lang="en-US" sz="1300" b="1" dirty="0"/>
              <a:t> </a:t>
            </a:r>
            <a:endParaRPr lang="en-US" sz="1300" b="1" dirty="0" smtClean="0"/>
          </a:p>
          <a:p>
            <a:r>
              <a:rPr lang="en-US" sz="1300" b="1" dirty="0" smtClean="0"/>
              <a:t>- </a:t>
            </a:r>
            <a:r>
              <a:rPr lang="en-US" sz="1300" b="1" dirty="0" err="1"/>
              <a:t>Findomestic</a:t>
            </a:r>
            <a:r>
              <a:rPr lang="en-US" sz="1300" b="1" dirty="0"/>
              <a:t> </a:t>
            </a:r>
            <a:r>
              <a:rPr lang="en-US" sz="1300" b="1" dirty="0" err="1"/>
              <a:t>banka</a:t>
            </a:r>
            <a:r>
              <a:rPr lang="en-US" sz="1300" b="1" dirty="0"/>
              <a:t> </a:t>
            </a:r>
            <a:r>
              <a:rPr lang="en-US" sz="1300" b="1" dirty="0" err="1"/>
              <a:t>organizuje</a:t>
            </a:r>
            <a:r>
              <a:rPr lang="en-US" sz="1300" b="1" dirty="0"/>
              <a:t> </a:t>
            </a:r>
            <a:r>
              <a:rPr lang="en-US" sz="1300" b="1" dirty="0" err="1"/>
              <a:t>nagradnu</a:t>
            </a:r>
            <a:r>
              <a:rPr lang="en-US" sz="1300" b="1" dirty="0"/>
              <a:t> </a:t>
            </a:r>
            <a:r>
              <a:rPr lang="en-US" sz="1300" b="1" dirty="0" err="1"/>
              <a:t>igru</a:t>
            </a:r>
            <a:r>
              <a:rPr lang="en-US" sz="1300" b="1" dirty="0"/>
              <a:t> </a:t>
            </a:r>
            <a:r>
              <a:rPr lang="en-US" sz="1300" b="1" dirty="0" err="1"/>
              <a:t>za</a:t>
            </a:r>
            <a:r>
              <a:rPr lang="en-US" sz="1300" b="1" dirty="0"/>
              <a:t> </a:t>
            </a:r>
            <a:r>
              <a:rPr lang="en-US" sz="1300" b="1" dirty="0" err="1"/>
              <a:t>klijente</a:t>
            </a:r>
            <a:r>
              <a:rPr lang="en-US" sz="1300" b="1" dirty="0"/>
              <a:t> </a:t>
            </a:r>
            <a:r>
              <a:rPr lang="en-US" sz="1300" b="1" dirty="0" err="1"/>
              <a:t>koji</a:t>
            </a:r>
            <a:r>
              <a:rPr lang="en-US" sz="1300" b="1" dirty="0"/>
              <a:t> </a:t>
            </a:r>
            <a:r>
              <a:rPr lang="en-US" sz="1300" b="1" dirty="0" err="1"/>
              <a:t>plaćaju</a:t>
            </a:r>
            <a:r>
              <a:rPr lang="en-US" sz="1300" b="1" dirty="0"/>
              <a:t> </a:t>
            </a:r>
            <a:r>
              <a:rPr lang="en-US" sz="1300" b="1" dirty="0" err="1"/>
              <a:t>karticom</a:t>
            </a:r>
            <a:r>
              <a:rPr lang="en-US" sz="1300" b="1" dirty="0"/>
              <a:t> </a:t>
            </a:r>
            <a:endParaRPr lang="en-US" sz="1300" b="1" dirty="0" smtClean="0"/>
          </a:p>
          <a:p>
            <a:r>
              <a:rPr lang="en-US" sz="1300" b="1" dirty="0" smtClean="0"/>
              <a:t>- </a:t>
            </a:r>
            <a:r>
              <a:rPr lang="en-US" sz="1300" b="1" dirty="0" err="1"/>
              <a:t>Unicredit</a:t>
            </a:r>
            <a:r>
              <a:rPr lang="en-US" sz="1300" b="1" dirty="0"/>
              <a:t> </a:t>
            </a:r>
            <a:r>
              <a:rPr lang="en-US" sz="1300" b="1" dirty="0" err="1"/>
              <a:t>banka</a:t>
            </a:r>
            <a:r>
              <a:rPr lang="en-US" sz="1300" b="1" dirty="0"/>
              <a:t> </a:t>
            </a:r>
            <a:r>
              <a:rPr lang="en-US" sz="1300" b="1" dirty="0" err="1"/>
              <a:t>nudi</a:t>
            </a:r>
            <a:r>
              <a:rPr lang="en-US" sz="1300" b="1" dirty="0"/>
              <a:t> </a:t>
            </a:r>
            <a:r>
              <a:rPr lang="en-US" sz="1300" b="1" dirty="0" err="1"/>
              <a:t>dozvoljeni</a:t>
            </a:r>
            <a:r>
              <a:rPr lang="en-US" sz="1300" b="1" dirty="0"/>
              <a:t> minus od 12.000 din bez </a:t>
            </a:r>
            <a:r>
              <a:rPr lang="en-US" sz="1300" b="1" dirty="0" err="1"/>
              <a:t>kamate</a:t>
            </a:r>
            <a:endParaRPr lang="en-US" sz="1300" b="1" dirty="0"/>
          </a:p>
        </p:txBody>
      </p:sp>
      <p:sp>
        <p:nvSpPr>
          <p:cNvPr id="2" name="Rectangle 1"/>
          <p:cNvSpPr/>
          <p:nvPr/>
        </p:nvSpPr>
        <p:spPr>
          <a:xfrm>
            <a:off x="6671820" y="3321766"/>
            <a:ext cx="228360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err="1"/>
              <a:t>Veliki</a:t>
            </a:r>
            <a:r>
              <a:rPr lang="en-US" sz="1300" b="1" dirty="0"/>
              <a:t> </a:t>
            </a:r>
            <a:r>
              <a:rPr lang="en-US" sz="1300" b="1" dirty="0" err="1"/>
              <a:t>broj</a:t>
            </a:r>
            <a:r>
              <a:rPr lang="en-US" sz="1300" b="1" dirty="0"/>
              <a:t> </a:t>
            </a:r>
            <a:r>
              <a:rPr lang="en-US" sz="1300" b="1" dirty="0" err="1"/>
              <a:t>banaka</a:t>
            </a:r>
            <a:r>
              <a:rPr lang="en-US" sz="1300" b="1" dirty="0"/>
              <a:t> </a:t>
            </a:r>
            <a:r>
              <a:rPr lang="en-US" sz="1300" b="1" dirty="0" err="1"/>
              <a:t>bori</a:t>
            </a:r>
            <a:r>
              <a:rPr lang="en-US" sz="1300" b="1" dirty="0"/>
              <a:t> se </a:t>
            </a:r>
            <a:r>
              <a:rPr lang="en-US" sz="1300" b="1" dirty="0" err="1"/>
              <a:t>za</a:t>
            </a:r>
            <a:r>
              <a:rPr lang="en-US" sz="1300" b="1" dirty="0"/>
              <a:t> </a:t>
            </a:r>
            <a:r>
              <a:rPr lang="en-US" sz="1300" b="1" dirty="0" err="1"/>
              <a:t>tržište</a:t>
            </a:r>
            <a:r>
              <a:rPr lang="en-US" sz="1300" b="1" dirty="0"/>
              <a:t> od </a:t>
            </a:r>
            <a:r>
              <a:rPr lang="en-US" sz="1300" b="1" dirty="0" err="1"/>
              <a:t>samo</a:t>
            </a:r>
            <a:r>
              <a:rPr lang="en-US" sz="1300" b="1" dirty="0"/>
              <a:t> 7,2 </a:t>
            </a:r>
            <a:r>
              <a:rPr lang="en-US" sz="1300" b="1" dirty="0" err="1"/>
              <a:t>miliona</a:t>
            </a:r>
            <a:r>
              <a:rPr lang="en-US" sz="1300" b="1" dirty="0"/>
              <a:t> </a:t>
            </a:r>
            <a:r>
              <a:rPr lang="en-US" sz="1300" b="1" dirty="0" err="1"/>
              <a:t>stanovnika</a:t>
            </a:r>
            <a:r>
              <a:rPr lang="en-US" sz="1300" b="1" dirty="0"/>
              <a:t> </a:t>
            </a:r>
          </a:p>
        </p:txBody>
      </p:sp>
      <p:sp>
        <p:nvSpPr>
          <p:cNvPr id="59" name="object 5"/>
          <p:cNvSpPr/>
          <p:nvPr/>
        </p:nvSpPr>
        <p:spPr>
          <a:xfrm>
            <a:off x="63709" y="706132"/>
            <a:ext cx="2487930" cy="56761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537174" y="4267200"/>
            <a:ext cx="1215426" cy="838200"/>
          </a:xfrm>
          <a:prstGeom prst="roundRect">
            <a:avLst/>
          </a:prstGeom>
          <a:solidFill>
            <a:srgbClr val="DE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505204" y="4396185"/>
            <a:ext cx="1815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Analiza</a:t>
            </a:r>
            <a:r>
              <a:rPr lang="en-US" sz="1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pri</a:t>
            </a:r>
            <a:r>
              <a:rPr lang="sr-Latn-RS" sz="1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hvaćenosti</a:t>
            </a:r>
            <a:r>
              <a:rPr lang="sr-Latn-RS" sz="1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proizvoda od strane ciljanog tržišta</a:t>
            </a:r>
            <a:endParaRPr lang="en-US" sz="1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1020" y="850341"/>
            <a:ext cx="5468180" cy="1380413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4"/>
                </a:lnTo>
                <a:lnTo>
                  <a:pt x="5072380" y="1167384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20"/>
                </a:lnTo>
                <a:lnTo>
                  <a:pt x="5266944" y="194563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C0504D"/>
          </a:solidFill>
          <a:ln w="28575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0320" y="923026"/>
            <a:ext cx="5107622" cy="114390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err="1"/>
              <a:t>Trajni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sredstvo</a:t>
            </a:r>
            <a:r>
              <a:rPr lang="en-US" dirty="0"/>
              <a:t> </a:t>
            </a:r>
            <a:r>
              <a:rPr lang="en-US" dirty="0" err="1"/>
              <a:t>kreditiranja</a:t>
            </a:r>
            <a:r>
              <a:rPr lang="en-US" dirty="0"/>
              <a:t>. Banka </a:t>
            </a:r>
            <a:r>
              <a:rPr lang="en-US" dirty="0" err="1"/>
              <a:t>umesto</a:t>
            </a:r>
            <a:r>
              <a:rPr lang="en-US" dirty="0"/>
              <a:t> 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plaća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,  </a:t>
            </a:r>
            <a:r>
              <a:rPr lang="en-US" dirty="0" err="1"/>
              <a:t>pozajmica</a:t>
            </a:r>
            <a:r>
              <a:rPr lang="en-US" dirty="0"/>
              <a:t> se </a:t>
            </a:r>
            <a:r>
              <a:rPr lang="en-US" dirty="0" err="1"/>
              <a:t>vraća</a:t>
            </a:r>
            <a:r>
              <a:rPr lang="en-US" dirty="0"/>
              <a:t> u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, a </a:t>
            </a:r>
            <a:r>
              <a:rPr lang="en-US" dirty="0" err="1"/>
              <a:t>može</a:t>
            </a:r>
            <a:r>
              <a:rPr lang="en-US" dirty="0"/>
              <a:t> se 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rate,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povoljnu</a:t>
            </a:r>
            <a:r>
              <a:rPr lang="en-US" dirty="0"/>
              <a:t> </a:t>
            </a:r>
            <a:r>
              <a:rPr lang="en-US" dirty="0" err="1"/>
              <a:t>kamatu</a:t>
            </a:r>
            <a:r>
              <a:rPr lang="en-US" dirty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336550" y="609600"/>
            <a:ext cx="3244850" cy="177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9297" y="2685060"/>
            <a:ext cx="5468180" cy="1417583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3"/>
                </a:lnTo>
                <a:lnTo>
                  <a:pt x="5072380" y="1167383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19"/>
                </a:lnTo>
                <a:lnTo>
                  <a:pt x="5266944" y="194563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30254" y="2927768"/>
            <a:ext cx="471868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E10909"/>
                </a:solidFill>
              </a:rPr>
              <a:t>Štednja</a:t>
            </a:r>
            <a:r>
              <a:rPr lang="en-US" dirty="0">
                <a:solidFill>
                  <a:srgbClr val="E10909"/>
                </a:solidFill>
              </a:rPr>
              <a:t>, </a:t>
            </a:r>
            <a:r>
              <a:rPr lang="en-US" dirty="0" err="1">
                <a:solidFill>
                  <a:srgbClr val="E10909"/>
                </a:solidFill>
              </a:rPr>
              <a:t>koja</a:t>
            </a:r>
            <a:r>
              <a:rPr lang="en-US" dirty="0">
                <a:solidFill>
                  <a:srgbClr val="E10909"/>
                </a:solidFill>
              </a:rPr>
              <a:t> se </a:t>
            </a:r>
            <a:r>
              <a:rPr lang="en-US" dirty="0" err="1">
                <a:solidFill>
                  <a:srgbClr val="E10909"/>
                </a:solidFill>
              </a:rPr>
              <a:t>ostvaruje</a:t>
            </a:r>
            <a:r>
              <a:rPr lang="en-US" dirty="0">
                <a:solidFill>
                  <a:srgbClr val="E10909"/>
                </a:solidFill>
              </a:rPr>
              <a:t> </a:t>
            </a:r>
            <a:r>
              <a:rPr lang="en-US" dirty="0" err="1">
                <a:solidFill>
                  <a:srgbClr val="E10909"/>
                </a:solidFill>
              </a:rPr>
              <a:t>kupovinom</a:t>
            </a:r>
            <a:r>
              <a:rPr lang="en-US" dirty="0">
                <a:solidFill>
                  <a:srgbClr val="E10909"/>
                </a:solidFill>
              </a:rPr>
              <a:t> </a:t>
            </a:r>
            <a:r>
              <a:rPr lang="en-US" dirty="0" err="1">
                <a:solidFill>
                  <a:srgbClr val="E10909"/>
                </a:solidFill>
              </a:rPr>
              <a:t>preko</a:t>
            </a:r>
            <a:r>
              <a:rPr lang="en-US" dirty="0">
                <a:solidFill>
                  <a:srgbClr val="E10909"/>
                </a:solidFill>
              </a:rPr>
              <a:t> </a:t>
            </a:r>
            <a:r>
              <a:rPr lang="en-US" dirty="0" err="1">
                <a:solidFill>
                  <a:srgbClr val="E10909"/>
                </a:solidFill>
              </a:rPr>
              <a:t>interneta</a:t>
            </a:r>
            <a:r>
              <a:rPr lang="en-US" dirty="0">
                <a:solidFill>
                  <a:srgbClr val="E10909"/>
                </a:solidFill>
              </a:rPr>
              <a:t> </a:t>
            </a:r>
            <a:r>
              <a:rPr lang="en-US" dirty="0" err="1">
                <a:solidFill>
                  <a:srgbClr val="E10909"/>
                </a:solidFill>
              </a:rPr>
              <a:t>i</a:t>
            </a:r>
            <a:r>
              <a:rPr lang="en-US" dirty="0" smtClean="0">
                <a:solidFill>
                  <a:srgbClr val="E10909"/>
                </a:solidFill>
              </a:rPr>
              <a:t> </a:t>
            </a:r>
            <a:r>
              <a:rPr lang="en-US" dirty="0" err="1" smtClean="0">
                <a:solidFill>
                  <a:srgbClr val="E10909"/>
                </a:solidFill>
              </a:rPr>
              <a:t>vraća</a:t>
            </a:r>
            <a:r>
              <a:rPr lang="en-US" dirty="0" smtClean="0">
                <a:solidFill>
                  <a:srgbClr val="E10909"/>
                </a:solidFill>
              </a:rPr>
              <a:t> </a:t>
            </a:r>
            <a:r>
              <a:rPr lang="en-US" dirty="0" err="1">
                <a:solidFill>
                  <a:srgbClr val="E10909"/>
                </a:solidFill>
              </a:rPr>
              <a:t>klijentu</a:t>
            </a:r>
            <a:r>
              <a:rPr lang="en-US" dirty="0">
                <a:solidFill>
                  <a:srgbClr val="E10909"/>
                </a:solidFill>
              </a:rPr>
              <a:t> u </a:t>
            </a:r>
            <a:r>
              <a:rPr lang="en-US" dirty="0" err="1">
                <a:solidFill>
                  <a:srgbClr val="E10909"/>
                </a:solidFill>
              </a:rPr>
              <a:t>vidu</a:t>
            </a:r>
            <a:r>
              <a:rPr lang="en-US" dirty="0">
                <a:solidFill>
                  <a:srgbClr val="E10909"/>
                </a:solidFill>
              </a:rPr>
              <a:t> </a:t>
            </a:r>
            <a:r>
              <a:rPr lang="en-US" dirty="0" err="1">
                <a:solidFill>
                  <a:srgbClr val="E10909"/>
                </a:solidFill>
              </a:rPr>
              <a:t>benefita</a:t>
            </a:r>
            <a:r>
              <a:rPr lang="en-US" dirty="0">
                <a:solidFill>
                  <a:srgbClr val="E10909"/>
                </a:solidFill>
              </a:rPr>
              <a:t> </a:t>
            </a:r>
            <a:r>
              <a:rPr lang="en-US" dirty="0" err="1">
                <a:solidFill>
                  <a:srgbClr val="E10909"/>
                </a:solidFill>
              </a:rPr>
              <a:t>posle</a:t>
            </a:r>
            <a:r>
              <a:rPr lang="en-US" dirty="0">
                <a:solidFill>
                  <a:srgbClr val="E10909"/>
                </a:solidFill>
              </a:rPr>
              <a:t> 3. </a:t>
            </a:r>
            <a:r>
              <a:rPr lang="en-US" dirty="0" err="1">
                <a:solidFill>
                  <a:srgbClr val="E10909"/>
                </a:solidFill>
              </a:rPr>
              <a:t>meseca</a:t>
            </a:r>
            <a:r>
              <a:rPr lang="en-US" dirty="0">
                <a:solidFill>
                  <a:srgbClr val="E10909"/>
                </a:solidFill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476980" y="2526879"/>
            <a:ext cx="2962910" cy="1644958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078" y="0"/>
                </a:lnTo>
                <a:lnTo>
                  <a:pt x="194088" y="4938"/>
                </a:lnTo>
                <a:lnTo>
                  <a:pt x="148459" y="19103"/>
                </a:lnTo>
                <a:lnTo>
                  <a:pt x="107169" y="41516"/>
                </a:lnTo>
                <a:lnTo>
                  <a:pt x="71194" y="71199"/>
                </a:lnTo>
                <a:lnTo>
                  <a:pt x="41513" y="107174"/>
                </a:lnTo>
                <a:lnTo>
                  <a:pt x="19101" y="148464"/>
                </a:lnTo>
                <a:lnTo>
                  <a:pt x="4938" y="194091"/>
                </a:lnTo>
                <a:lnTo>
                  <a:pt x="0" y="243078"/>
                </a:lnTo>
                <a:lnTo>
                  <a:pt x="0" y="1215390"/>
                </a:lnTo>
                <a:lnTo>
                  <a:pt x="4938" y="1264376"/>
                </a:lnTo>
                <a:lnTo>
                  <a:pt x="19101" y="1310003"/>
                </a:lnTo>
                <a:lnTo>
                  <a:pt x="41513" y="1351293"/>
                </a:lnTo>
                <a:lnTo>
                  <a:pt x="71194" y="1387268"/>
                </a:lnTo>
                <a:lnTo>
                  <a:pt x="107169" y="1416951"/>
                </a:lnTo>
                <a:lnTo>
                  <a:pt x="148459" y="1439364"/>
                </a:lnTo>
                <a:lnTo>
                  <a:pt x="194088" y="1453529"/>
                </a:lnTo>
                <a:lnTo>
                  <a:pt x="243078" y="1458468"/>
                </a:lnTo>
                <a:lnTo>
                  <a:pt x="2719578" y="1458468"/>
                </a:lnTo>
                <a:lnTo>
                  <a:pt x="2768564" y="1453529"/>
                </a:lnTo>
                <a:lnTo>
                  <a:pt x="2814191" y="1439364"/>
                </a:lnTo>
                <a:lnTo>
                  <a:pt x="2855481" y="1416951"/>
                </a:lnTo>
                <a:lnTo>
                  <a:pt x="2891456" y="1387268"/>
                </a:lnTo>
                <a:lnTo>
                  <a:pt x="2921139" y="1351293"/>
                </a:lnTo>
                <a:lnTo>
                  <a:pt x="2943552" y="1310003"/>
                </a:lnTo>
                <a:lnTo>
                  <a:pt x="2957717" y="1264376"/>
                </a:lnTo>
                <a:lnTo>
                  <a:pt x="2962655" y="1215390"/>
                </a:lnTo>
                <a:lnTo>
                  <a:pt x="2962655" y="243078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10128" y="4357103"/>
            <a:ext cx="5173980" cy="77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1020" y="4476117"/>
            <a:ext cx="5456457" cy="1417583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4"/>
                </a:lnTo>
                <a:lnTo>
                  <a:pt x="5072380" y="1167384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20"/>
                </a:lnTo>
                <a:lnTo>
                  <a:pt x="5266944" y="194564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30254" y="4694260"/>
            <a:ext cx="4852035" cy="87139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Crosseling, </a:t>
            </a:r>
            <a:r>
              <a:rPr lang="en-US" dirty="0" err="1">
                <a:solidFill>
                  <a:schemeClr val="bg1"/>
                </a:solidFill>
              </a:rPr>
              <a:t>uključivanje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članova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porodice</a:t>
            </a:r>
            <a:r>
              <a:rPr lang="en-US" dirty="0">
                <a:solidFill>
                  <a:schemeClr val="bg1"/>
                </a:solidFill>
              </a:rPr>
              <a:t> u  </a:t>
            </a:r>
            <a:r>
              <a:rPr lang="en-US" dirty="0" err="1">
                <a:solidFill>
                  <a:schemeClr val="bg1"/>
                </a:solidFill>
              </a:rPr>
              <a:t>osiguranje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štednju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budućnost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deteta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unuka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6980" y="4357103"/>
            <a:ext cx="2962910" cy="1638321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078" y="0"/>
                </a:lnTo>
                <a:lnTo>
                  <a:pt x="194088" y="4938"/>
                </a:lnTo>
                <a:lnTo>
                  <a:pt x="148459" y="19103"/>
                </a:lnTo>
                <a:lnTo>
                  <a:pt x="107169" y="41516"/>
                </a:lnTo>
                <a:lnTo>
                  <a:pt x="71194" y="71199"/>
                </a:lnTo>
                <a:lnTo>
                  <a:pt x="41513" y="107174"/>
                </a:lnTo>
                <a:lnTo>
                  <a:pt x="19101" y="148464"/>
                </a:lnTo>
                <a:lnTo>
                  <a:pt x="4938" y="194091"/>
                </a:lnTo>
                <a:lnTo>
                  <a:pt x="0" y="243078"/>
                </a:lnTo>
                <a:lnTo>
                  <a:pt x="0" y="1215390"/>
                </a:lnTo>
                <a:lnTo>
                  <a:pt x="4938" y="1264376"/>
                </a:lnTo>
                <a:lnTo>
                  <a:pt x="19101" y="1310003"/>
                </a:lnTo>
                <a:lnTo>
                  <a:pt x="41513" y="1351293"/>
                </a:lnTo>
                <a:lnTo>
                  <a:pt x="71194" y="1387268"/>
                </a:lnTo>
                <a:lnTo>
                  <a:pt x="107169" y="1416951"/>
                </a:lnTo>
                <a:lnTo>
                  <a:pt x="148459" y="1439364"/>
                </a:lnTo>
                <a:lnTo>
                  <a:pt x="194088" y="1453529"/>
                </a:lnTo>
                <a:lnTo>
                  <a:pt x="243078" y="1458468"/>
                </a:lnTo>
                <a:lnTo>
                  <a:pt x="2719578" y="1458468"/>
                </a:lnTo>
                <a:lnTo>
                  <a:pt x="2768564" y="1453529"/>
                </a:lnTo>
                <a:lnTo>
                  <a:pt x="2814191" y="1439364"/>
                </a:lnTo>
                <a:lnTo>
                  <a:pt x="2855481" y="1416951"/>
                </a:lnTo>
                <a:lnTo>
                  <a:pt x="2891456" y="1387268"/>
                </a:lnTo>
                <a:lnTo>
                  <a:pt x="2921139" y="1351293"/>
                </a:lnTo>
                <a:lnTo>
                  <a:pt x="2943552" y="1310003"/>
                </a:lnTo>
                <a:lnTo>
                  <a:pt x="2957717" y="1264376"/>
                </a:lnTo>
                <a:lnTo>
                  <a:pt x="2962655" y="1215390"/>
                </a:lnTo>
                <a:lnTo>
                  <a:pt x="2962655" y="243078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508357" y="2662060"/>
            <a:ext cx="28195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900" dirty="0" smtClean="0">
                <a:solidFill>
                  <a:srgbClr val="E1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ONLINE BENEFIT</a:t>
            </a:r>
            <a:endParaRPr lang="en-US" sz="3900" dirty="0">
              <a:solidFill>
                <a:srgbClr val="E109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1668" y="1072826"/>
            <a:ext cx="3173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TRAJNI PLUS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8064" y="4545311"/>
            <a:ext cx="3080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PORODIČNI  ŠTEK 2u1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19000" contrast="-53000"/>
          </a:blip>
          <a:srcRect b="34375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9854" y="242060"/>
            <a:ext cx="632879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</a:rPr>
              <a:t>Trajni</a:t>
            </a:r>
            <a:r>
              <a:rPr lang="en-US" sz="4800" b="1" dirty="0">
                <a:latin typeface="+mj-lt"/>
              </a:rPr>
              <a:t> plus</a:t>
            </a:r>
            <a:endParaRPr lang="en-US" sz="4800" dirty="0">
              <a:latin typeface="+mj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4889" y="1320284"/>
            <a:ext cx="8078723" cy="46596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lang="en-US" sz="3000" b="1" i="1" spc="-165" dirty="0" err="1">
                <a:latin typeface="+mj-lt"/>
                <a:cs typeface="Trebuchet MS"/>
              </a:rPr>
              <a:t>Karakteristike</a:t>
            </a:r>
            <a:r>
              <a:rPr lang="en-US" sz="3000" b="1" i="1" spc="-165" dirty="0">
                <a:latin typeface="+mj-lt"/>
                <a:cs typeface="Trebuchet MS"/>
              </a:rPr>
              <a:t> </a:t>
            </a:r>
            <a:r>
              <a:rPr lang="en-US" sz="3000" b="1" i="1" spc="-165" dirty="0" err="1">
                <a:latin typeface="+mj-lt"/>
                <a:cs typeface="Trebuchet MS"/>
              </a:rPr>
              <a:t>proizvoda</a:t>
            </a:r>
            <a:endParaRPr lang="en-US" sz="3000" b="1" i="1" spc="-165" dirty="0">
              <a:latin typeface="+mj-lt"/>
              <a:cs typeface="Trebuchet MS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+mj-lt"/>
              <a:cs typeface="Times New Roman"/>
            </a:endParaRPr>
          </a:p>
          <a:p>
            <a:pPr marL="12700" algn="just"/>
            <a:r>
              <a:rPr lang="en-US" sz="3000" b="1" i="1" spc="-165" dirty="0" err="1">
                <a:latin typeface="+mj-lt"/>
                <a:cs typeface="Trebuchet MS"/>
              </a:rPr>
              <a:t>Kome</a:t>
            </a:r>
            <a:r>
              <a:rPr lang="en-US" sz="3000" b="1" i="1" spc="-165" dirty="0">
                <a:latin typeface="+mj-lt"/>
                <a:cs typeface="Trebuchet MS"/>
              </a:rPr>
              <a:t> je </a:t>
            </a:r>
            <a:r>
              <a:rPr lang="en-US" sz="3000" b="1" i="1" spc="-165" dirty="0" err="1">
                <a:latin typeface="+mj-lt"/>
                <a:cs typeface="Trebuchet MS"/>
              </a:rPr>
              <a:t>proizvod</a:t>
            </a:r>
            <a:r>
              <a:rPr lang="en-US" sz="3000" b="1" i="1" spc="-165" dirty="0">
                <a:latin typeface="+mj-lt"/>
                <a:cs typeface="Trebuchet MS"/>
              </a:rPr>
              <a:t> </a:t>
            </a:r>
            <a:r>
              <a:rPr lang="en-US" sz="3000" b="1" i="1" spc="-165" dirty="0" err="1">
                <a:latin typeface="+mj-lt"/>
                <a:cs typeface="Trebuchet MS"/>
              </a:rPr>
              <a:t>namenjen</a:t>
            </a:r>
            <a:r>
              <a:rPr lang="en-US" sz="3000" b="1" i="1" spc="-165" dirty="0">
                <a:latin typeface="+mj-lt"/>
                <a:cs typeface="Trebuchet MS"/>
              </a:rPr>
              <a:t>?</a:t>
            </a:r>
          </a:p>
          <a:p>
            <a:pPr algn="just"/>
            <a:r>
              <a:rPr lang="sr-Latn-RS" sz="3000" spc="-165" dirty="0" smtClean="0">
                <a:latin typeface="+mj-lt"/>
                <a:cs typeface="Trebuchet MS"/>
              </a:rPr>
              <a:t>Ciljnu </a:t>
            </a:r>
            <a:r>
              <a:rPr lang="sr-Latn-RS" sz="3000" spc="-165" dirty="0">
                <a:latin typeface="+mj-lt"/>
                <a:cs typeface="Trebuchet MS"/>
              </a:rPr>
              <a:t>grupu, prema rezultatima ankete, </a:t>
            </a:r>
            <a:r>
              <a:rPr lang="sr-Latn-RS" sz="3000" spc="-165" dirty="0" smtClean="0">
                <a:latin typeface="+mj-lt"/>
                <a:cs typeface="Trebuchet MS"/>
              </a:rPr>
              <a:t>čini</a:t>
            </a:r>
            <a:r>
              <a:rPr lang="en-US" sz="3000" spc="-165" dirty="0" smtClean="0">
                <a:latin typeface="+mj-lt"/>
                <a:cs typeface="Trebuchet MS"/>
              </a:rPr>
              <a:t> </a:t>
            </a:r>
            <a:r>
              <a:rPr lang="sr-Latn-RS" sz="3000" spc="-165" dirty="0" smtClean="0">
                <a:latin typeface="+mj-lt"/>
                <a:cs typeface="Trebuchet MS"/>
              </a:rPr>
              <a:t>zaposleno  </a:t>
            </a:r>
            <a:r>
              <a:rPr lang="sr-Latn-RS" sz="3000" spc="-165" dirty="0">
                <a:latin typeface="+mj-lt"/>
                <a:cs typeface="Trebuchet MS"/>
              </a:rPr>
              <a:t>stanovništvo do 50 godina starosti sa ličnim dohotkom </a:t>
            </a:r>
            <a:r>
              <a:rPr lang="sr-Latn-RS" sz="3000" spc="-165" dirty="0" smtClean="0">
                <a:latin typeface="+mj-lt"/>
                <a:cs typeface="Trebuchet MS"/>
              </a:rPr>
              <a:t>do</a:t>
            </a:r>
            <a:r>
              <a:rPr lang="en-US" sz="3000" spc="-165" dirty="0" smtClean="0">
                <a:latin typeface="+mj-lt"/>
                <a:cs typeface="Trebuchet MS"/>
              </a:rPr>
              <a:t> </a:t>
            </a:r>
            <a:r>
              <a:rPr lang="en-US" sz="3000" spc="-165" dirty="0" smtClean="0">
                <a:cs typeface="Trebuchet MS"/>
              </a:rPr>
              <a:t>50.000- </a:t>
            </a:r>
            <a:r>
              <a:rPr lang="sr-Latn-RS" sz="3000" spc="-165" dirty="0" smtClean="0">
                <a:latin typeface="+mj-lt"/>
                <a:cs typeface="Trebuchet MS"/>
              </a:rPr>
              <a:t>din.</a:t>
            </a:r>
            <a:endParaRPr lang="sr-Latn-RS" sz="3000" spc="-165" dirty="0" smtClean="0">
              <a:latin typeface="+mj-lt"/>
              <a:cs typeface="Trebuchet MS"/>
            </a:endParaRPr>
          </a:p>
          <a:p>
            <a:pPr algn="just"/>
            <a:endParaRPr sz="1600" spc="-165" dirty="0">
              <a:latin typeface="+mj-lt"/>
              <a:cs typeface="Trebuchet MS"/>
            </a:endParaRPr>
          </a:p>
          <a:p>
            <a:pPr algn="just"/>
            <a:r>
              <a:rPr lang="en-US" sz="3000" b="1" i="1" spc="-165" dirty="0" err="1">
                <a:latin typeface="+mj-lt"/>
                <a:cs typeface="Trebuchet MS"/>
              </a:rPr>
              <a:t>Koristi</a:t>
            </a:r>
            <a:r>
              <a:rPr lang="en-US" sz="3000" b="1" i="1" spc="-165" dirty="0">
                <a:latin typeface="+mj-lt"/>
                <a:cs typeface="Trebuchet MS"/>
              </a:rPr>
              <a:t> </a:t>
            </a:r>
            <a:r>
              <a:rPr lang="en-US" sz="3000" b="1" i="1" spc="-165" dirty="0" err="1">
                <a:latin typeface="+mj-lt"/>
                <a:cs typeface="Trebuchet MS"/>
              </a:rPr>
              <a:t>koje</a:t>
            </a:r>
            <a:r>
              <a:rPr lang="en-US" sz="3000" b="1" i="1" spc="-165" dirty="0">
                <a:latin typeface="+mj-lt"/>
                <a:cs typeface="Trebuchet MS"/>
              </a:rPr>
              <a:t> </a:t>
            </a:r>
            <a:r>
              <a:rPr lang="en-US" sz="3000" b="1" i="1" spc="-165" dirty="0" err="1">
                <a:latin typeface="+mj-lt"/>
                <a:cs typeface="Trebuchet MS"/>
              </a:rPr>
              <a:t>proizvod</a:t>
            </a:r>
            <a:r>
              <a:rPr lang="en-US" sz="3000" b="1" i="1" spc="-165" dirty="0">
                <a:latin typeface="+mj-lt"/>
                <a:cs typeface="Trebuchet MS"/>
              </a:rPr>
              <a:t> </a:t>
            </a:r>
            <a:r>
              <a:rPr lang="en-US" sz="3000" b="1" i="1" spc="-165" dirty="0" err="1">
                <a:latin typeface="+mj-lt"/>
                <a:cs typeface="Trebuchet MS"/>
              </a:rPr>
              <a:t>pruža</a:t>
            </a:r>
            <a:endParaRPr lang="en-US" sz="3000" b="1" i="1" spc="-165" dirty="0">
              <a:latin typeface="+mj-lt"/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spc="-165" dirty="0" err="1">
                <a:latin typeface="+mj-lt"/>
                <a:cs typeface="Trebuchet MS"/>
              </a:rPr>
              <a:t>računi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plaćeni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na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vreme</a:t>
            </a:r>
            <a:endParaRPr lang="en-US" sz="3000" spc="-165" dirty="0">
              <a:latin typeface="+mj-lt"/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spc="-165" dirty="0" err="1">
                <a:latin typeface="+mj-lt"/>
                <a:cs typeface="Trebuchet MS"/>
              </a:rPr>
              <a:t>povoljnija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kamatna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stopa</a:t>
            </a:r>
            <a:r>
              <a:rPr lang="en-US" sz="3000" spc="-165" dirty="0">
                <a:latin typeface="+mj-lt"/>
                <a:cs typeface="Trebuchet MS"/>
              </a:rPr>
              <a:t> u </a:t>
            </a:r>
            <a:r>
              <a:rPr lang="en-US" sz="3000" spc="-165" dirty="0" err="1">
                <a:latin typeface="+mj-lt"/>
                <a:cs typeface="Trebuchet MS"/>
              </a:rPr>
              <a:t>odnosu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na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dozvoljeni</a:t>
            </a:r>
            <a:r>
              <a:rPr lang="en-US" sz="3000" spc="-165" dirty="0">
                <a:latin typeface="+mj-lt"/>
                <a:cs typeface="Trebuchet MS"/>
              </a:rPr>
              <a:t> minus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spc="-165" dirty="0" err="1">
                <a:latin typeface="+mj-lt"/>
                <a:cs typeface="Trebuchet MS"/>
              </a:rPr>
              <a:t>mogućnost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plaćanja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duga</a:t>
            </a:r>
            <a:r>
              <a:rPr lang="en-US" sz="3000" spc="-165" dirty="0">
                <a:latin typeface="+mj-lt"/>
                <a:cs typeface="Trebuchet MS"/>
              </a:rPr>
              <a:t> u </a:t>
            </a:r>
            <a:r>
              <a:rPr lang="en-US" sz="3000" spc="-165" dirty="0" err="1">
                <a:latin typeface="+mj-lt"/>
                <a:cs typeface="Trebuchet MS"/>
              </a:rPr>
              <a:t>više</a:t>
            </a:r>
            <a:r>
              <a:rPr lang="en-US" sz="3000" spc="-165" dirty="0">
                <a:latin typeface="+mj-lt"/>
                <a:cs typeface="Trebuchet MS"/>
              </a:rPr>
              <a:t> </a:t>
            </a:r>
            <a:r>
              <a:rPr lang="en-US" sz="3000" spc="-165" dirty="0" err="1">
                <a:latin typeface="+mj-lt"/>
                <a:cs typeface="Trebuchet MS"/>
              </a:rPr>
              <a:t>mesečnih</a:t>
            </a:r>
            <a:r>
              <a:rPr lang="en-US" sz="3000" spc="-165" dirty="0">
                <a:latin typeface="+mj-lt"/>
                <a:cs typeface="Trebuchet MS"/>
              </a:rPr>
              <a:t> rata</a:t>
            </a:r>
          </a:p>
        </p:txBody>
      </p:sp>
      <p:sp>
        <p:nvSpPr>
          <p:cNvPr id="18" name="object 18">
            <a:hlinkClick r:id="rId3" action="ppaction://hlinksldjump"/>
          </p:cNvPr>
          <p:cNvSpPr txBox="1"/>
          <p:nvPr/>
        </p:nvSpPr>
        <p:spPr>
          <a:xfrm>
            <a:off x="50088" y="881223"/>
            <a:ext cx="1854912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700" b="1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  <a:hlinkClick r:id="rId3" action="ppaction://hlinksldjump"/>
              </a:rPr>
              <a:t>SWOT ANALIZA</a:t>
            </a:r>
            <a:endParaRPr lang="en-US" sz="1700" b="1" u="heavy" spc="4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+mj-lt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6265" y="74548"/>
            <a:ext cx="262255" cy="866775"/>
          </a:xfrm>
          <a:custGeom>
            <a:avLst/>
            <a:gdLst/>
            <a:ahLst/>
            <a:cxnLst/>
            <a:rect l="l" t="t" r="r" b="b"/>
            <a:pathLst>
              <a:path w="262255" h="866775">
                <a:moveTo>
                  <a:pt x="171081" y="785113"/>
                </a:moveTo>
                <a:lnTo>
                  <a:pt x="167055" y="785113"/>
                </a:lnTo>
                <a:lnTo>
                  <a:pt x="164579" y="787526"/>
                </a:lnTo>
                <a:lnTo>
                  <a:pt x="162102" y="790066"/>
                </a:lnTo>
                <a:lnTo>
                  <a:pt x="162102" y="794130"/>
                </a:lnTo>
                <a:lnTo>
                  <a:pt x="164592" y="796543"/>
                </a:lnTo>
                <a:lnTo>
                  <a:pt x="234746" y="866521"/>
                </a:lnTo>
                <a:lnTo>
                  <a:pt x="237659" y="855979"/>
                </a:lnTo>
                <a:lnTo>
                  <a:pt x="225386" y="855979"/>
                </a:lnTo>
                <a:lnTo>
                  <a:pt x="219390" y="833293"/>
                </a:lnTo>
                <a:lnTo>
                  <a:pt x="173558" y="787526"/>
                </a:lnTo>
                <a:lnTo>
                  <a:pt x="171081" y="785113"/>
                </a:lnTo>
                <a:close/>
              </a:path>
              <a:path w="262255" h="866775">
                <a:moveTo>
                  <a:pt x="219390" y="833293"/>
                </a:moveTo>
                <a:lnTo>
                  <a:pt x="225386" y="855979"/>
                </a:lnTo>
                <a:lnTo>
                  <a:pt x="237655" y="852804"/>
                </a:lnTo>
                <a:lnTo>
                  <a:pt x="225399" y="852677"/>
                </a:lnTo>
                <a:lnTo>
                  <a:pt x="228297" y="842188"/>
                </a:lnTo>
                <a:lnTo>
                  <a:pt x="219390" y="833293"/>
                </a:lnTo>
                <a:close/>
              </a:path>
              <a:path w="262255" h="866775">
                <a:moveTo>
                  <a:pt x="253339" y="762253"/>
                </a:moveTo>
                <a:lnTo>
                  <a:pt x="249834" y="764286"/>
                </a:lnTo>
                <a:lnTo>
                  <a:pt x="248907" y="767588"/>
                </a:lnTo>
                <a:lnTo>
                  <a:pt x="231645" y="830068"/>
                </a:lnTo>
                <a:lnTo>
                  <a:pt x="237655" y="852804"/>
                </a:lnTo>
                <a:lnTo>
                  <a:pt x="225386" y="855979"/>
                </a:lnTo>
                <a:lnTo>
                  <a:pt x="237659" y="855979"/>
                </a:lnTo>
                <a:lnTo>
                  <a:pt x="262077" y="767588"/>
                </a:lnTo>
                <a:lnTo>
                  <a:pt x="260096" y="764159"/>
                </a:lnTo>
                <a:lnTo>
                  <a:pt x="256717" y="763270"/>
                </a:lnTo>
                <a:lnTo>
                  <a:pt x="253339" y="762253"/>
                </a:lnTo>
                <a:close/>
              </a:path>
              <a:path w="262255" h="866775">
                <a:moveTo>
                  <a:pt x="228297" y="842188"/>
                </a:moveTo>
                <a:lnTo>
                  <a:pt x="225399" y="852677"/>
                </a:lnTo>
                <a:lnTo>
                  <a:pt x="236004" y="849884"/>
                </a:lnTo>
                <a:lnTo>
                  <a:pt x="228297" y="842188"/>
                </a:lnTo>
                <a:close/>
              </a:path>
              <a:path w="262255" h="866775">
                <a:moveTo>
                  <a:pt x="231645" y="830068"/>
                </a:moveTo>
                <a:lnTo>
                  <a:pt x="228297" y="842188"/>
                </a:lnTo>
                <a:lnTo>
                  <a:pt x="236004" y="849884"/>
                </a:lnTo>
                <a:lnTo>
                  <a:pt x="225399" y="852677"/>
                </a:lnTo>
                <a:lnTo>
                  <a:pt x="237621" y="852677"/>
                </a:lnTo>
                <a:lnTo>
                  <a:pt x="231645" y="830068"/>
                </a:lnTo>
                <a:close/>
              </a:path>
              <a:path w="262255" h="866775">
                <a:moveTo>
                  <a:pt x="12268" y="0"/>
                </a:moveTo>
                <a:lnTo>
                  <a:pt x="0" y="3301"/>
                </a:lnTo>
                <a:lnTo>
                  <a:pt x="219390" y="833293"/>
                </a:lnTo>
                <a:lnTo>
                  <a:pt x="228297" y="842188"/>
                </a:lnTo>
                <a:lnTo>
                  <a:pt x="231645" y="830068"/>
                </a:lnTo>
                <a:lnTo>
                  <a:pt x="12268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7795" y="74040"/>
            <a:ext cx="330200" cy="867410"/>
          </a:xfrm>
          <a:custGeom>
            <a:avLst/>
            <a:gdLst/>
            <a:ahLst/>
            <a:cxnLst/>
            <a:rect l="l" t="t" r="r" b="b"/>
            <a:pathLst>
              <a:path w="330200" h="867410">
                <a:moveTo>
                  <a:pt x="9156" y="761618"/>
                </a:moveTo>
                <a:lnTo>
                  <a:pt x="2260" y="762888"/>
                </a:lnTo>
                <a:lnTo>
                  <a:pt x="0" y="766317"/>
                </a:lnTo>
                <a:lnTo>
                  <a:pt x="19316" y="867028"/>
                </a:lnTo>
                <a:lnTo>
                  <a:pt x="30838" y="857249"/>
                </a:lnTo>
                <a:lnTo>
                  <a:pt x="29476" y="857249"/>
                </a:lnTo>
                <a:lnTo>
                  <a:pt x="17538" y="853058"/>
                </a:lnTo>
                <a:lnTo>
                  <a:pt x="25319" y="830980"/>
                </a:lnTo>
                <a:lnTo>
                  <a:pt x="13093" y="767333"/>
                </a:lnTo>
                <a:lnTo>
                  <a:pt x="12458" y="763904"/>
                </a:lnTo>
                <a:lnTo>
                  <a:pt x="9156" y="761618"/>
                </a:lnTo>
                <a:close/>
              </a:path>
              <a:path w="330200" h="867410">
                <a:moveTo>
                  <a:pt x="25319" y="830980"/>
                </a:moveTo>
                <a:lnTo>
                  <a:pt x="17538" y="853058"/>
                </a:lnTo>
                <a:lnTo>
                  <a:pt x="29476" y="857249"/>
                </a:lnTo>
                <a:lnTo>
                  <a:pt x="30640" y="853947"/>
                </a:lnTo>
                <a:lnTo>
                  <a:pt x="29730" y="853947"/>
                </a:lnTo>
                <a:lnTo>
                  <a:pt x="19443" y="850391"/>
                </a:lnTo>
                <a:lnTo>
                  <a:pt x="27698" y="843367"/>
                </a:lnTo>
                <a:lnTo>
                  <a:pt x="25319" y="830980"/>
                </a:lnTo>
                <a:close/>
              </a:path>
              <a:path w="330200" h="867410">
                <a:moveTo>
                  <a:pt x="89293" y="790955"/>
                </a:moveTo>
                <a:lnTo>
                  <a:pt x="37226" y="835260"/>
                </a:lnTo>
                <a:lnTo>
                  <a:pt x="29476" y="857249"/>
                </a:lnTo>
                <a:lnTo>
                  <a:pt x="30838" y="857249"/>
                </a:lnTo>
                <a:lnTo>
                  <a:pt x="97548" y="800607"/>
                </a:lnTo>
                <a:lnTo>
                  <a:pt x="97802" y="796670"/>
                </a:lnTo>
                <a:lnTo>
                  <a:pt x="95643" y="794003"/>
                </a:lnTo>
                <a:lnTo>
                  <a:pt x="93357" y="791336"/>
                </a:lnTo>
                <a:lnTo>
                  <a:pt x="89293" y="790955"/>
                </a:lnTo>
                <a:close/>
              </a:path>
              <a:path w="330200" h="867410">
                <a:moveTo>
                  <a:pt x="27698" y="843367"/>
                </a:moveTo>
                <a:lnTo>
                  <a:pt x="19443" y="850391"/>
                </a:lnTo>
                <a:lnTo>
                  <a:pt x="29730" y="853947"/>
                </a:lnTo>
                <a:lnTo>
                  <a:pt x="27698" y="843367"/>
                </a:lnTo>
                <a:close/>
              </a:path>
              <a:path w="330200" h="867410">
                <a:moveTo>
                  <a:pt x="37226" y="835260"/>
                </a:moveTo>
                <a:lnTo>
                  <a:pt x="27698" y="843367"/>
                </a:lnTo>
                <a:lnTo>
                  <a:pt x="29730" y="853947"/>
                </a:lnTo>
                <a:lnTo>
                  <a:pt x="30640" y="853947"/>
                </a:lnTo>
                <a:lnTo>
                  <a:pt x="37226" y="835260"/>
                </a:lnTo>
                <a:close/>
              </a:path>
              <a:path w="330200" h="867410">
                <a:moveTo>
                  <a:pt x="318147" y="0"/>
                </a:moveTo>
                <a:lnTo>
                  <a:pt x="25319" y="830980"/>
                </a:lnTo>
                <a:lnTo>
                  <a:pt x="27698" y="843367"/>
                </a:lnTo>
                <a:lnTo>
                  <a:pt x="37226" y="835260"/>
                </a:lnTo>
                <a:lnTo>
                  <a:pt x="330085" y="4317"/>
                </a:lnTo>
                <a:lnTo>
                  <a:pt x="318147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lum bright="19000" contrast="-53000"/>
          </a:blip>
          <a:srcRect b="34375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6880" y="252222"/>
            <a:ext cx="57302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+mj-lt"/>
              </a:rPr>
              <a:t>Plan </a:t>
            </a:r>
            <a:r>
              <a:rPr lang="en-US" b="1" dirty="0" err="1">
                <a:latin typeface="+mj-lt"/>
              </a:rPr>
              <a:t>prodaje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proizvoda</a:t>
            </a:r>
            <a:endParaRPr b="1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1490" y="1531140"/>
            <a:ext cx="7132320" cy="3709349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spc="-165" dirty="0" err="1">
                <a:latin typeface="+mj-lt"/>
                <a:cs typeface="Trebuchet MS"/>
              </a:rPr>
              <a:t>Interna</a:t>
            </a:r>
            <a:r>
              <a:rPr lang="en-US" sz="4000" b="1" spc="-165" dirty="0">
                <a:latin typeface="+mj-lt"/>
                <a:cs typeface="Trebuchet MS"/>
              </a:rPr>
              <a:t> </a:t>
            </a:r>
            <a:r>
              <a:rPr lang="en-US" sz="4000" b="1" spc="-165" dirty="0" err="1">
                <a:latin typeface="+mj-lt"/>
                <a:cs typeface="Trebuchet MS"/>
              </a:rPr>
              <a:t>komunikacija</a:t>
            </a:r>
            <a:r>
              <a:rPr lang="en-US" sz="4000" b="1" spc="-165" dirty="0">
                <a:latin typeface="+mj-lt"/>
                <a:cs typeface="Trebuchet MS"/>
              </a:rPr>
              <a:t> </a:t>
            </a:r>
            <a:r>
              <a:rPr lang="en-US" sz="4000" b="1" spc="-165" dirty="0" err="1">
                <a:latin typeface="+mj-lt"/>
                <a:cs typeface="Trebuchet MS"/>
              </a:rPr>
              <a:t>sa</a:t>
            </a:r>
            <a:r>
              <a:rPr lang="en-US" sz="4000" b="1" spc="-165" dirty="0">
                <a:latin typeface="+mj-lt"/>
                <a:cs typeface="Trebuchet MS"/>
              </a:rPr>
              <a:t> </a:t>
            </a:r>
            <a:r>
              <a:rPr lang="en-US" sz="4000" b="1" spc="-165" dirty="0" err="1" smtClean="0">
                <a:latin typeface="+mj-lt"/>
                <a:cs typeface="Trebuchet MS"/>
              </a:rPr>
              <a:t>klijentima</a:t>
            </a:r>
            <a:r>
              <a:rPr lang="en-US" sz="4000" b="1" spc="-165" dirty="0" smtClean="0">
                <a:latin typeface="+mj-lt"/>
                <a:cs typeface="Trebuchet MS"/>
              </a:rPr>
              <a:t>:</a:t>
            </a:r>
            <a:endParaRPr lang="sr-Latn-RS" sz="4000" b="1" spc="-165" dirty="0" smtClean="0">
              <a:latin typeface="+mj-lt"/>
              <a:cs typeface="Trebuchet MS"/>
            </a:endParaRPr>
          </a:p>
          <a:p>
            <a:endParaRPr lang="en-US" sz="1000" b="1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err="1">
                <a:latin typeface="+mj-lt"/>
                <a:cs typeface="Trebuchet MS"/>
              </a:rPr>
              <a:t>Flajeri</a:t>
            </a:r>
            <a:endParaRPr lang="en-US" sz="32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err="1">
                <a:latin typeface="+mj-lt"/>
                <a:cs typeface="Trebuchet MS"/>
              </a:rPr>
              <a:t>Plakat</a:t>
            </a:r>
            <a:endParaRPr lang="en-US" sz="32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err="1">
                <a:latin typeface="+mj-lt"/>
                <a:cs typeface="Trebuchet MS"/>
              </a:rPr>
              <a:t>Monitori</a:t>
            </a:r>
            <a:r>
              <a:rPr lang="en-US" sz="3200" spc="-165" dirty="0">
                <a:latin typeface="+mj-lt"/>
                <a:cs typeface="Trebuchet MS"/>
              </a:rPr>
              <a:t> u </a:t>
            </a:r>
            <a:r>
              <a:rPr lang="en-US" sz="3200" spc="-165" dirty="0" err="1">
                <a:latin typeface="+mj-lt"/>
                <a:cs typeface="Trebuchet MS"/>
              </a:rPr>
              <a:t>banci</a:t>
            </a:r>
            <a:endParaRPr lang="en-US" sz="32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err="1">
                <a:latin typeface="+mj-lt"/>
                <a:cs typeface="Trebuchet MS"/>
              </a:rPr>
              <a:t>Slanje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mejlova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postojećim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klijentima</a:t>
            </a:r>
            <a:endParaRPr lang="en-US" sz="32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err="1">
                <a:latin typeface="+mj-lt"/>
                <a:cs typeface="Trebuchet MS"/>
              </a:rPr>
              <a:t>Animirane</a:t>
            </a:r>
            <a:r>
              <a:rPr lang="en-US" sz="3200" spc="-165" dirty="0">
                <a:latin typeface="+mj-lt"/>
                <a:cs typeface="Trebuchet MS"/>
              </a:rPr>
              <a:t>	</a:t>
            </a:r>
            <a:r>
              <a:rPr lang="sr-Latn-R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err="1" smtClean="0">
                <a:latin typeface="+mj-lt"/>
                <a:cs typeface="Trebuchet MS"/>
              </a:rPr>
              <a:t>reklame</a:t>
            </a:r>
            <a:r>
              <a:rPr lang="sr-Latn-R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staviti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sr-Latn-R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err="1" smtClean="0">
                <a:latin typeface="+mj-lt"/>
                <a:cs typeface="Trebuchet MS"/>
              </a:rPr>
              <a:t>na</a:t>
            </a:r>
            <a:r>
              <a:rPr lang="sr-Latn-R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sajt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sr-Latn-R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err="1" smtClean="0">
                <a:latin typeface="+mj-lt"/>
                <a:cs typeface="Trebuchet MS"/>
              </a:rPr>
              <a:t>banke</a:t>
            </a:r>
            <a:endParaRPr lang="en-US" sz="3200" spc="-165" dirty="0">
              <a:latin typeface="+mj-lt"/>
              <a:cs typeface="Trebuchet MS"/>
            </a:endParaRPr>
          </a:p>
        </p:txBody>
      </p:sp>
      <p:sp>
        <p:nvSpPr>
          <p:cNvPr id="5" name="object 5">
            <a:hlinkClick r:id="rId3"/>
          </p:cNvPr>
          <p:cNvSpPr txBox="1"/>
          <p:nvPr/>
        </p:nvSpPr>
        <p:spPr>
          <a:xfrm>
            <a:off x="286180" y="538821"/>
            <a:ext cx="9730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5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Poster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>
            <a:hlinkClick r:id="rId4"/>
          </p:cNvPr>
          <p:cNvSpPr txBox="1"/>
          <p:nvPr/>
        </p:nvSpPr>
        <p:spPr>
          <a:xfrm>
            <a:off x="286180" y="1081777"/>
            <a:ext cx="9330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b="1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Flajer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7092" y="68313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19000" contrast="-53000"/>
          </a:blip>
          <a:srcRect b="34375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4" name="object 4"/>
          <p:cNvSpPr txBox="1"/>
          <p:nvPr/>
        </p:nvSpPr>
        <p:spPr>
          <a:xfrm>
            <a:off x="448393" y="283267"/>
            <a:ext cx="8458200" cy="6291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sr-Cyrl-RS" sz="22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r>
              <a:rPr lang="en-US" sz="2800" b="1" spc="-165" dirty="0" err="1">
                <a:latin typeface="+mj-lt"/>
                <a:cs typeface="Trebuchet MS"/>
              </a:rPr>
              <a:t>Eksterna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komunikacija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sa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klijentima</a:t>
            </a:r>
            <a:r>
              <a:rPr lang="en-US" sz="2800" b="1" spc="-165" dirty="0">
                <a:latin typeface="+mj-lt"/>
                <a:cs typeface="Trebuchet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Slanje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reklamnog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materijala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uz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račune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objedinjene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naplate</a:t>
            </a:r>
            <a:r>
              <a:rPr lang="en-US" sz="2400" spc="-165" dirty="0">
                <a:cs typeface="Trebuchet MS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EPSa</a:t>
            </a:r>
            <a:r>
              <a:rPr lang="en-US" sz="2400" spc="-165" dirty="0">
                <a:cs typeface="Trebuchet MS"/>
              </a:rPr>
              <a:t>/</a:t>
            </a:r>
            <a:r>
              <a:rPr lang="en-US" sz="2400" spc="-165" dirty="0" err="1">
                <a:cs typeface="Trebuchet MS"/>
              </a:rPr>
              <a:t>Telekoma</a:t>
            </a:r>
            <a:r>
              <a:rPr lang="en-US" sz="2400" spc="-165" dirty="0">
                <a:cs typeface="Trebuchet MS"/>
              </a:rPr>
              <a:t>/</a:t>
            </a:r>
            <a:r>
              <a:rPr lang="en-US" sz="2400" spc="-165" dirty="0" err="1">
                <a:cs typeface="Trebuchet MS"/>
              </a:rPr>
              <a:t>Telenora</a:t>
            </a:r>
            <a:r>
              <a:rPr lang="en-US" sz="2400" spc="-165" dirty="0">
                <a:cs typeface="Trebuchet MS"/>
              </a:rPr>
              <a:t>/SBB-a...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Partnerski</a:t>
            </a:r>
            <a:r>
              <a:rPr lang="en-US" sz="2400" spc="-165" dirty="0">
                <a:cs typeface="Trebuchet MS"/>
              </a:rPr>
              <a:t> marketing </a:t>
            </a:r>
            <a:r>
              <a:rPr lang="en-US" sz="2400" spc="-165" dirty="0" err="1">
                <a:cs typeface="Trebuchet MS"/>
              </a:rPr>
              <a:t>sa</a:t>
            </a:r>
            <a:r>
              <a:rPr lang="en-US" sz="2400" spc="-165" dirty="0">
                <a:cs typeface="Trebuchet MS"/>
              </a:rPr>
              <a:t> Eps-om </a:t>
            </a:r>
            <a:r>
              <a:rPr lang="en-US" sz="2400" spc="-165" dirty="0" err="1">
                <a:cs typeface="Trebuchet MS"/>
              </a:rPr>
              <a:t>i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mobilnim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operaterima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Puštanje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propagandnih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spotova</a:t>
            </a:r>
            <a:r>
              <a:rPr lang="en-US" sz="2400" spc="-165" dirty="0">
                <a:cs typeface="Trebuchet MS"/>
              </a:rPr>
              <a:t> pre </a:t>
            </a:r>
            <a:r>
              <a:rPr lang="en-US" sz="2400" spc="-165" dirty="0" err="1">
                <a:cs typeface="Trebuchet MS"/>
              </a:rPr>
              <a:t>projekcija</a:t>
            </a:r>
            <a:r>
              <a:rPr lang="en-US" sz="2400" spc="-165" dirty="0">
                <a:cs typeface="Trebuchet MS"/>
              </a:rPr>
              <a:t> u </a:t>
            </a:r>
            <a:r>
              <a:rPr lang="en-US" sz="2400" spc="-165" dirty="0" err="1">
                <a:cs typeface="Trebuchet MS"/>
              </a:rPr>
              <a:t>bioskopima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Uvesti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rođendan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banke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Reklame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na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pokretnim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i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nepokretnim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sredstvima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Celodnevni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kanal</a:t>
            </a:r>
            <a:r>
              <a:rPr lang="en-US" sz="2400" spc="-165" dirty="0">
                <a:cs typeface="Trebuchet MS"/>
              </a:rPr>
              <a:t> SG </a:t>
            </a:r>
            <a:r>
              <a:rPr lang="en-US" sz="2400" spc="-165" dirty="0" err="1">
                <a:cs typeface="Trebuchet MS"/>
              </a:rPr>
              <a:t>banke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Konferencije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za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štampu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Dodaci</a:t>
            </a:r>
            <a:r>
              <a:rPr lang="en-US" sz="2400" spc="-165" dirty="0">
                <a:cs typeface="Trebuchet MS"/>
              </a:rPr>
              <a:t> u </a:t>
            </a:r>
            <a:r>
              <a:rPr lang="en-US" sz="2400" spc="-165" dirty="0" err="1">
                <a:cs typeface="Trebuchet MS"/>
              </a:rPr>
              <a:t>novinama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>
                <a:cs typeface="Trebuchet MS"/>
              </a:rPr>
              <a:t>Dan </a:t>
            </a:r>
            <a:r>
              <a:rPr lang="en-US" sz="2400" spc="-165" dirty="0" err="1">
                <a:cs typeface="Trebuchet MS"/>
              </a:rPr>
              <a:t>otvorenih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vrata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banke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Gostovanja</a:t>
            </a:r>
            <a:r>
              <a:rPr lang="en-US" sz="2400" spc="-165" dirty="0">
                <a:cs typeface="Trebuchet MS"/>
              </a:rPr>
              <a:t> u </a:t>
            </a:r>
            <a:r>
              <a:rPr lang="en-US" sz="2400" spc="-165" dirty="0" err="1">
                <a:cs typeface="Trebuchet MS"/>
              </a:rPr>
              <a:t>jutarnjim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tv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programima</a:t>
            </a:r>
            <a:r>
              <a:rPr lang="en-US" sz="2400" spc="-165" dirty="0">
                <a:cs typeface="Trebuchet MS"/>
              </a:rPr>
              <a:t>, </a:t>
            </a:r>
            <a:r>
              <a:rPr lang="en-US" sz="2400" spc="-165" dirty="0" err="1">
                <a:cs typeface="Trebuchet MS"/>
              </a:rPr>
              <a:t>informativnim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i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stručnim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emisijama</a:t>
            </a:r>
            <a:endParaRPr lang="en-US" sz="2400" spc="-165" dirty="0"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Ubacivanje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reklamnog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materijala</a:t>
            </a:r>
            <a:r>
              <a:rPr lang="en-US" sz="2400" spc="-165" dirty="0">
                <a:cs typeface="Trebuchet MS"/>
              </a:rPr>
              <a:t> u </a:t>
            </a:r>
            <a:r>
              <a:rPr lang="en-US" sz="2400" spc="-165" dirty="0" err="1">
                <a:cs typeface="Trebuchet MS"/>
              </a:rPr>
              <a:t>poštansko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sanduče</a:t>
            </a:r>
            <a:r>
              <a:rPr lang="en-US" sz="2400" spc="-165" dirty="0">
                <a:cs typeface="Trebuchet MS"/>
              </a:rPr>
              <a:t> (</a:t>
            </a:r>
            <a:r>
              <a:rPr lang="en-US" sz="2400" spc="-165" dirty="0" err="1">
                <a:cs typeface="Trebuchet MS"/>
              </a:rPr>
              <a:t>penzioerima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i</a:t>
            </a:r>
            <a:r>
              <a:rPr lang="en-US" sz="2400" spc="-165" dirty="0">
                <a:cs typeface="Trebuchet MS"/>
              </a:rPr>
              <a:t>  </a:t>
            </a:r>
            <a:r>
              <a:rPr lang="en-US" sz="2400" spc="-165" dirty="0" err="1">
                <a:cs typeface="Trebuchet MS"/>
              </a:rPr>
              <a:t>roditeljima</a:t>
            </a:r>
            <a:r>
              <a:rPr lang="en-US" sz="2400" spc="-165" dirty="0">
                <a:cs typeface="Trebuchet M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err="1">
                <a:cs typeface="Trebuchet MS"/>
              </a:rPr>
              <a:t>Poseta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službenika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banke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porodicama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uz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prethodnu</a:t>
            </a:r>
            <a:r>
              <a:rPr lang="en-US" sz="2400" spc="-165" dirty="0">
                <a:cs typeface="Trebuchet MS"/>
              </a:rPr>
              <a:t> </a:t>
            </a:r>
            <a:r>
              <a:rPr lang="en-US" sz="2400" spc="-165" dirty="0" err="1">
                <a:cs typeface="Trebuchet MS"/>
              </a:rPr>
              <a:t>najavu</a:t>
            </a:r>
            <a:endParaRPr lang="en-US" sz="2400" spc="-165" dirty="0"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6710" y="84825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394" y="122676"/>
            <a:ext cx="60107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latin typeface="+mj-lt"/>
              </a:rPr>
              <a:t>Plan </a:t>
            </a:r>
            <a:r>
              <a:rPr lang="en-US" sz="4000" b="1" dirty="0" err="1">
                <a:latin typeface="+mj-lt"/>
              </a:rPr>
              <a:t>prodaje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proizvoda</a:t>
            </a:r>
            <a:endParaRPr sz="4000" b="1" dirty="0">
              <a:latin typeface="+mj-lt"/>
            </a:endParaRPr>
          </a:p>
        </p:txBody>
      </p:sp>
      <p:sp>
        <p:nvSpPr>
          <p:cNvPr id="9" name="object 6">
            <a:hlinkClick r:id="rId5"/>
          </p:cNvPr>
          <p:cNvSpPr txBox="1"/>
          <p:nvPr/>
        </p:nvSpPr>
        <p:spPr>
          <a:xfrm>
            <a:off x="426787" y="504444"/>
            <a:ext cx="13124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b="1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Animacija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lum bright="23000" contrast="-50000"/>
          </a:blip>
          <a:srcRect l="6675" r="10832"/>
          <a:stretch/>
        </p:blipFill>
        <p:spPr>
          <a:xfrm>
            <a:off x="0" y="-6470"/>
            <a:ext cx="9143997" cy="6864470"/>
          </a:xfrm>
          <a:prstGeom prst="rect">
            <a:avLst/>
          </a:prstGeom>
          <a:effectLst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7495" y="75420"/>
            <a:ext cx="34690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+mj-lt"/>
                <a:ea typeface="Cambria" panose="02040503050406030204" pitchFamily="18" charset="0"/>
              </a:rPr>
              <a:t>Online</a:t>
            </a:r>
            <a:r>
              <a:rPr spc="-100" dirty="0">
                <a:latin typeface="+mj-lt"/>
                <a:ea typeface="Cambria" panose="02040503050406030204" pitchFamily="18" charset="0"/>
              </a:rPr>
              <a:t> </a:t>
            </a:r>
            <a:r>
              <a:rPr spc="-145" dirty="0">
                <a:latin typeface="+mj-lt"/>
                <a:ea typeface="Cambria" panose="02040503050406030204" pitchFamily="18" charset="0"/>
              </a:rPr>
              <a:t>benefit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5797" y="1091671"/>
            <a:ext cx="7772400" cy="5368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i="1" spc="-165" dirty="0" err="1">
                <a:latin typeface="+mj-lt"/>
                <a:cs typeface="Trebuchet MS"/>
              </a:rPr>
              <a:t>Kome</a:t>
            </a:r>
            <a:r>
              <a:rPr lang="en-US" sz="3200" b="1" i="1" spc="-165" dirty="0">
                <a:latin typeface="+mj-lt"/>
                <a:cs typeface="Trebuchet MS"/>
              </a:rPr>
              <a:t> je </a:t>
            </a:r>
            <a:r>
              <a:rPr lang="en-US" sz="3200" b="1" i="1" spc="-165" dirty="0" err="1">
                <a:latin typeface="+mj-lt"/>
                <a:cs typeface="Trebuchet MS"/>
              </a:rPr>
              <a:t>proizvod</a:t>
            </a:r>
            <a:r>
              <a:rPr lang="en-US" sz="3200" b="1" i="1" spc="-165" dirty="0">
                <a:latin typeface="+mj-lt"/>
                <a:cs typeface="Trebuchet MS"/>
              </a:rPr>
              <a:t> </a:t>
            </a:r>
            <a:r>
              <a:rPr lang="en-US" sz="3200" b="1" i="1" spc="-165" dirty="0" err="1">
                <a:latin typeface="+mj-lt"/>
                <a:cs typeface="Trebuchet MS"/>
              </a:rPr>
              <a:t>namenjen</a:t>
            </a:r>
            <a:r>
              <a:rPr lang="en-US" sz="3200" b="1" i="1" spc="-165" dirty="0">
                <a:latin typeface="+mj-lt"/>
                <a:cs typeface="Trebuchet MS"/>
              </a:rPr>
              <a:t>?</a:t>
            </a:r>
          </a:p>
          <a:p>
            <a:pPr>
              <a:spcAft>
                <a:spcPts val="2400"/>
              </a:spcAft>
            </a:pPr>
            <a:r>
              <a:rPr lang="pl-PL" sz="3200" spc="-165" dirty="0">
                <a:latin typeface="+mj-lt"/>
                <a:cs typeface="Trebuchet MS"/>
              </a:rPr>
              <a:t>Svim zaposlenima u starosnoj grupi od 30-40 </a:t>
            </a:r>
            <a:r>
              <a:rPr lang="pl-PL" sz="3200" spc="-165" dirty="0" smtClean="0">
                <a:latin typeface="+mj-lt"/>
                <a:cs typeface="Trebuchet MS"/>
              </a:rPr>
              <a:t>godina</a:t>
            </a:r>
          </a:p>
          <a:p>
            <a:pPr>
              <a:spcAft>
                <a:spcPts val="2400"/>
              </a:spcAft>
            </a:pPr>
            <a:r>
              <a:rPr lang="pl-PL" sz="3200" b="1" spc="-165" dirty="0">
                <a:latin typeface="+mj-lt"/>
                <a:cs typeface="Trebuchet MS"/>
              </a:rPr>
              <a:t>Štednja </a:t>
            </a:r>
            <a:r>
              <a:rPr lang="pl-PL" sz="3200" spc="-165" dirty="0">
                <a:latin typeface="+mj-lt"/>
                <a:cs typeface="Trebuchet MS"/>
              </a:rPr>
              <a:t>se ostvaruje </a:t>
            </a:r>
            <a:r>
              <a:rPr lang="pl-PL" sz="3200" u="sng" spc="-165" dirty="0">
                <a:latin typeface="+mj-lt"/>
                <a:cs typeface="Trebuchet MS"/>
              </a:rPr>
              <a:t>kupovinom putem interneta </a:t>
            </a:r>
            <a:r>
              <a:rPr lang="pl-PL" sz="3200" spc="-165" dirty="0">
                <a:latin typeface="+mj-lt"/>
                <a:cs typeface="Trebuchet MS"/>
              </a:rPr>
              <a:t>uz  postojanje donjeg limita kupovine</a:t>
            </a:r>
            <a:r>
              <a:rPr lang="pl-PL" sz="3200" spc="-165" dirty="0" smtClean="0">
                <a:latin typeface="+mj-lt"/>
                <a:cs typeface="Trebuchet MS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US" sz="3200" b="1" i="1" spc="-165" dirty="0" err="1">
                <a:latin typeface="+mj-lt"/>
                <a:cs typeface="Trebuchet MS"/>
              </a:rPr>
              <a:t>Prednosti</a:t>
            </a:r>
            <a:r>
              <a:rPr lang="en-US" sz="3200" b="1" i="1" spc="-165" dirty="0">
                <a:latin typeface="+mj-lt"/>
                <a:cs typeface="Trebuchet MS"/>
              </a:rPr>
              <a:t> </a:t>
            </a:r>
            <a:r>
              <a:rPr lang="en-US" sz="3200" b="1" i="1" spc="-165" dirty="0" err="1">
                <a:latin typeface="+mj-lt"/>
                <a:cs typeface="Trebuchet MS"/>
              </a:rPr>
              <a:t>proizvoda</a:t>
            </a:r>
            <a:endParaRPr lang="en-US" sz="3200" b="1" i="1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200" spc="-165" dirty="0" err="1" smtClean="0">
                <a:latin typeface="+mj-lt"/>
                <a:cs typeface="Trebuchet MS"/>
              </a:rPr>
              <a:t>o</a:t>
            </a:r>
            <a:r>
              <a:rPr lang="en-US" sz="3200" spc="-165" dirty="0" err="1" smtClean="0">
                <a:latin typeface="+mj-lt"/>
                <a:cs typeface="Trebuchet MS"/>
              </a:rPr>
              <a:t>vaj</a:t>
            </a:r>
            <a:r>
              <a:rPr lang="en-U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proizvod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štedi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novac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i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vreme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klijenata</a:t>
            </a:r>
            <a:endParaRPr lang="en-US" sz="32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200" spc="-165" dirty="0" smtClean="0">
                <a:latin typeface="+mj-lt"/>
                <a:cs typeface="Trebuchet MS"/>
              </a:rPr>
              <a:t>o</a:t>
            </a:r>
            <a:r>
              <a:rPr lang="en-US" sz="3200" spc="-165" dirty="0" err="1" smtClean="0">
                <a:latin typeface="+mj-lt"/>
                <a:cs typeface="Trebuchet MS"/>
              </a:rPr>
              <a:t>stvareni</a:t>
            </a:r>
            <a:r>
              <a:rPr lang="en-U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popust</a:t>
            </a:r>
            <a:r>
              <a:rPr lang="en-US" sz="3200" spc="-165" dirty="0">
                <a:latin typeface="+mj-lt"/>
                <a:cs typeface="Trebuchet MS"/>
              </a:rPr>
              <a:t> ide </a:t>
            </a:r>
            <a:r>
              <a:rPr lang="en-US" sz="3200" spc="-165" dirty="0" err="1">
                <a:latin typeface="+mj-lt"/>
                <a:cs typeface="Trebuchet MS"/>
              </a:rPr>
              <a:t>na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štedni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račun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i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koristi</a:t>
            </a:r>
            <a:r>
              <a:rPr lang="en-US" sz="3200" spc="-165" dirty="0">
                <a:latin typeface="+mj-lt"/>
                <a:cs typeface="Trebuchet MS"/>
              </a:rPr>
              <a:t> se </a:t>
            </a:r>
            <a:r>
              <a:rPr lang="en-US" sz="3200" spc="-165" dirty="0" err="1">
                <a:latin typeface="+mj-lt"/>
                <a:cs typeface="Trebuchet MS"/>
              </a:rPr>
              <a:t>nakon</a:t>
            </a:r>
            <a:r>
              <a:rPr lang="en-US" sz="3200" spc="-165" dirty="0">
                <a:latin typeface="+mj-lt"/>
                <a:cs typeface="Trebuchet MS"/>
              </a:rPr>
              <a:t>  </a:t>
            </a:r>
            <a:r>
              <a:rPr lang="en-US" sz="3200" spc="-165" dirty="0" err="1">
                <a:latin typeface="+mj-lt"/>
                <a:cs typeface="Trebuchet MS"/>
              </a:rPr>
              <a:t>određenog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perioda</a:t>
            </a:r>
            <a:endParaRPr lang="en-US" sz="32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200" spc="-165" dirty="0" err="1" smtClean="0">
                <a:latin typeface="+mj-lt"/>
                <a:cs typeface="Trebuchet MS"/>
              </a:rPr>
              <a:t>d</a:t>
            </a:r>
            <a:r>
              <a:rPr lang="en-US" sz="3200" spc="-165" dirty="0" err="1" smtClean="0">
                <a:latin typeface="+mj-lt"/>
                <a:cs typeface="Trebuchet MS"/>
              </a:rPr>
              <a:t>ostava</a:t>
            </a:r>
            <a:r>
              <a:rPr lang="en-US" sz="3200" spc="-165" dirty="0" smtClean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na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kućnu</a:t>
            </a:r>
            <a:r>
              <a:rPr lang="en-US" sz="3200" spc="-165" dirty="0">
                <a:latin typeface="+mj-lt"/>
                <a:cs typeface="Trebuchet MS"/>
              </a:rPr>
              <a:t> </a:t>
            </a:r>
            <a:r>
              <a:rPr lang="en-US" sz="3200" spc="-165" dirty="0" err="1">
                <a:latin typeface="+mj-lt"/>
                <a:cs typeface="Trebuchet MS"/>
              </a:rPr>
              <a:t>adresu</a:t>
            </a:r>
            <a:endParaRPr lang="en-US" sz="3200" spc="-165" dirty="0">
              <a:latin typeface="+mj-lt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36711" y="68212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hlinkClick r:id="rId5" action="ppaction://hlinksldjump"/>
          </p:cNvPr>
          <p:cNvSpPr txBox="1"/>
          <p:nvPr/>
        </p:nvSpPr>
        <p:spPr>
          <a:xfrm>
            <a:off x="152400" y="351196"/>
            <a:ext cx="19024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SWOT ANALIZA</a:t>
            </a:r>
            <a:endParaRPr lang="en-US" sz="1600" b="1" u="heavy" spc="4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4620" y="2385763"/>
            <a:ext cx="1601723" cy="422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1864" y="2410186"/>
            <a:ext cx="1511808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1864" y="2410186"/>
            <a:ext cx="1511935" cy="332740"/>
          </a:xfrm>
          <a:custGeom>
            <a:avLst/>
            <a:gdLst/>
            <a:ahLst/>
            <a:cxnLst/>
            <a:rect l="l" t="t" r="r" b="b"/>
            <a:pathLst>
              <a:path w="1511935" h="332739">
                <a:moveTo>
                  <a:pt x="0" y="332232"/>
                </a:moveTo>
                <a:lnTo>
                  <a:pt x="1511808" y="332232"/>
                </a:lnTo>
                <a:lnTo>
                  <a:pt x="1511808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5604" y="38100"/>
            <a:ext cx="1601723" cy="2125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1864" y="349738"/>
            <a:ext cx="1511808" cy="2036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6436" y="1059667"/>
            <a:ext cx="1503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943735"/>
                </a:solidFill>
                <a:latin typeface="Arial"/>
                <a:cs typeface="Arial"/>
              </a:rPr>
              <a:t>90%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6436" y="2424664"/>
            <a:ext cx="150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1301" y="2462764"/>
            <a:ext cx="480059" cy="228600"/>
          </a:xfrm>
          <a:custGeom>
            <a:avLst/>
            <a:gdLst/>
            <a:ahLst/>
            <a:cxnLst/>
            <a:rect l="l" t="t" r="r" b="b"/>
            <a:pathLst>
              <a:path w="480060" h="228600">
                <a:moveTo>
                  <a:pt x="0" y="0"/>
                </a:moveTo>
                <a:lnTo>
                  <a:pt x="75876" y="969"/>
                </a:lnTo>
                <a:lnTo>
                  <a:pt x="141768" y="3669"/>
                </a:lnTo>
                <a:lnTo>
                  <a:pt x="193724" y="7790"/>
                </a:lnTo>
                <a:lnTo>
                  <a:pt x="240029" y="19050"/>
                </a:lnTo>
                <a:lnTo>
                  <a:pt x="240029" y="95250"/>
                </a:lnTo>
                <a:lnTo>
                  <a:pt x="252264" y="101278"/>
                </a:lnTo>
                <a:lnTo>
                  <a:pt x="286335" y="106509"/>
                </a:lnTo>
                <a:lnTo>
                  <a:pt x="338291" y="110630"/>
                </a:lnTo>
                <a:lnTo>
                  <a:pt x="404183" y="113330"/>
                </a:lnTo>
                <a:lnTo>
                  <a:pt x="480060" y="114300"/>
                </a:lnTo>
                <a:lnTo>
                  <a:pt x="404183" y="115269"/>
                </a:lnTo>
                <a:lnTo>
                  <a:pt x="338291" y="117969"/>
                </a:lnTo>
                <a:lnTo>
                  <a:pt x="286335" y="122090"/>
                </a:lnTo>
                <a:lnTo>
                  <a:pt x="252264" y="127321"/>
                </a:lnTo>
                <a:lnTo>
                  <a:pt x="240029" y="133350"/>
                </a:lnTo>
                <a:lnTo>
                  <a:pt x="240029" y="209550"/>
                </a:lnTo>
                <a:lnTo>
                  <a:pt x="227795" y="215578"/>
                </a:lnTo>
                <a:lnTo>
                  <a:pt x="193724" y="220809"/>
                </a:lnTo>
                <a:lnTo>
                  <a:pt x="141768" y="224930"/>
                </a:lnTo>
                <a:lnTo>
                  <a:pt x="75876" y="227630"/>
                </a:lnTo>
                <a:lnTo>
                  <a:pt x="0" y="228600"/>
                </a:lnTo>
              </a:path>
            </a:pathLst>
          </a:custGeom>
          <a:ln w="28956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8066" y="556240"/>
            <a:ext cx="463550" cy="1624965"/>
          </a:xfrm>
          <a:custGeom>
            <a:avLst/>
            <a:gdLst/>
            <a:ahLst/>
            <a:cxnLst/>
            <a:rect l="l" t="t" r="r" b="b"/>
            <a:pathLst>
              <a:path w="463550" h="1624964">
                <a:moveTo>
                  <a:pt x="0" y="0"/>
                </a:moveTo>
                <a:lnTo>
                  <a:pt x="73200" y="1966"/>
                </a:lnTo>
                <a:lnTo>
                  <a:pt x="136788" y="7445"/>
                </a:lnTo>
                <a:lnTo>
                  <a:pt x="186939" y="15800"/>
                </a:lnTo>
                <a:lnTo>
                  <a:pt x="231648" y="38608"/>
                </a:lnTo>
                <a:lnTo>
                  <a:pt x="231648" y="773684"/>
                </a:lnTo>
                <a:lnTo>
                  <a:pt x="243462" y="785892"/>
                </a:lnTo>
                <a:lnTo>
                  <a:pt x="276356" y="796491"/>
                </a:lnTo>
                <a:lnTo>
                  <a:pt x="326507" y="804846"/>
                </a:lnTo>
                <a:lnTo>
                  <a:pt x="390095" y="810325"/>
                </a:lnTo>
                <a:lnTo>
                  <a:pt x="463296" y="812292"/>
                </a:lnTo>
                <a:lnTo>
                  <a:pt x="390095" y="814258"/>
                </a:lnTo>
                <a:lnTo>
                  <a:pt x="326507" y="819737"/>
                </a:lnTo>
                <a:lnTo>
                  <a:pt x="276356" y="828092"/>
                </a:lnTo>
                <a:lnTo>
                  <a:pt x="243462" y="838691"/>
                </a:lnTo>
                <a:lnTo>
                  <a:pt x="231648" y="850900"/>
                </a:lnTo>
                <a:lnTo>
                  <a:pt x="231648" y="1585976"/>
                </a:lnTo>
                <a:lnTo>
                  <a:pt x="219833" y="1598184"/>
                </a:lnTo>
                <a:lnTo>
                  <a:pt x="186939" y="1608783"/>
                </a:lnTo>
                <a:lnTo>
                  <a:pt x="136788" y="1617138"/>
                </a:lnTo>
                <a:lnTo>
                  <a:pt x="73200" y="1622617"/>
                </a:lnTo>
                <a:lnTo>
                  <a:pt x="0" y="162458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4455" y="477754"/>
            <a:ext cx="518147" cy="2213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6177" y="516615"/>
            <a:ext cx="419100" cy="2056640"/>
          </a:xfrm>
          <a:custGeom>
            <a:avLst/>
            <a:gdLst/>
            <a:ahLst/>
            <a:cxnLst/>
            <a:rect l="l" t="t" r="r" b="b"/>
            <a:pathLst>
              <a:path w="419100" h="1981200">
                <a:moveTo>
                  <a:pt x="419100" y="1981200"/>
                </a:moveTo>
                <a:lnTo>
                  <a:pt x="352879" y="1979420"/>
                </a:lnTo>
                <a:lnTo>
                  <a:pt x="295357" y="1974465"/>
                </a:lnTo>
                <a:lnTo>
                  <a:pt x="249990" y="1966907"/>
                </a:lnTo>
                <a:lnTo>
                  <a:pt x="209550" y="1946275"/>
                </a:lnTo>
                <a:lnTo>
                  <a:pt x="209550" y="1025525"/>
                </a:lnTo>
                <a:lnTo>
                  <a:pt x="198863" y="1014480"/>
                </a:lnTo>
                <a:lnTo>
                  <a:pt x="169109" y="1004892"/>
                </a:lnTo>
                <a:lnTo>
                  <a:pt x="123742" y="997334"/>
                </a:lnTo>
                <a:lnTo>
                  <a:pt x="66220" y="992379"/>
                </a:lnTo>
                <a:lnTo>
                  <a:pt x="0" y="990600"/>
                </a:lnTo>
                <a:lnTo>
                  <a:pt x="66220" y="988820"/>
                </a:lnTo>
                <a:lnTo>
                  <a:pt x="123742" y="983865"/>
                </a:lnTo>
                <a:lnTo>
                  <a:pt x="169109" y="976307"/>
                </a:lnTo>
                <a:lnTo>
                  <a:pt x="198863" y="966719"/>
                </a:lnTo>
                <a:lnTo>
                  <a:pt x="209550" y="955675"/>
                </a:lnTo>
                <a:lnTo>
                  <a:pt x="209550" y="34925"/>
                </a:lnTo>
                <a:lnTo>
                  <a:pt x="220236" y="23880"/>
                </a:lnTo>
                <a:lnTo>
                  <a:pt x="249990" y="14292"/>
                </a:lnTo>
                <a:lnTo>
                  <a:pt x="295357" y="6734"/>
                </a:lnTo>
                <a:lnTo>
                  <a:pt x="352879" y="1779"/>
                </a:lnTo>
                <a:lnTo>
                  <a:pt x="4191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3352800"/>
            <a:ext cx="9124315" cy="0"/>
          </a:xfrm>
          <a:custGeom>
            <a:avLst/>
            <a:gdLst/>
            <a:ahLst/>
            <a:cxnLst/>
            <a:rect l="l" t="t" r="r" b="b"/>
            <a:pathLst>
              <a:path w="9124315">
                <a:moveTo>
                  <a:pt x="9124061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6019800"/>
            <a:ext cx="9124315" cy="0"/>
          </a:xfrm>
          <a:custGeom>
            <a:avLst/>
            <a:gdLst/>
            <a:ahLst/>
            <a:cxnLst/>
            <a:rect l="l" t="t" r="r" b="b"/>
            <a:pathLst>
              <a:path w="9124315">
                <a:moveTo>
                  <a:pt x="9124061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 txBox="1"/>
          <p:nvPr/>
        </p:nvSpPr>
        <p:spPr>
          <a:xfrm>
            <a:off x="652412" y="937212"/>
            <a:ext cx="1524000" cy="1141338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 marR="200025" algn="ctr">
              <a:lnSpc>
                <a:spcPct val="100000"/>
              </a:lnSpc>
              <a:spcBef>
                <a:spcPts val="260"/>
              </a:spcBef>
            </a:pPr>
            <a:r>
              <a:rPr b="1" spc="-130" dirty="0">
                <a:latin typeface="+mj-lt"/>
                <a:cs typeface="Arial"/>
              </a:rPr>
              <a:t>100% </a:t>
            </a:r>
            <a:r>
              <a:rPr b="1" spc="-135" dirty="0">
                <a:latin typeface="+mj-lt"/>
                <a:cs typeface="Arial"/>
              </a:rPr>
              <a:t>cene  </a:t>
            </a:r>
            <a:r>
              <a:rPr b="1" spc="-120" dirty="0">
                <a:latin typeface="+mj-lt"/>
                <a:cs typeface="Arial"/>
              </a:rPr>
              <a:t>naručene </a:t>
            </a:r>
            <a:r>
              <a:rPr b="1" spc="-105" dirty="0">
                <a:latin typeface="+mj-lt"/>
                <a:cs typeface="Arial"/>
              </a:rPr>
              <a:t>robe  </a:t>
            </a:r>
            <a:r>
              <a:rPr b="1" spc="-125" dirty="0">
                <a:latin typeface="+mj-lt"/>
                <a:cs typeface="Arial"/>
              </a:rPr>
              <a:t>plaća </a:t>
            </a:r>
            <a:r>
              <a:rPr b="1" spc="-145" dirty="0">
                <a:latin typeface="+mj-lt"/>
                <a:cs typeface="Arial"/>
              </a:rPr>
              <a:t>kupac </a:t>
            </a:r>
            <a:r>
              <a:rPr b="1" spc="-15" dirty="0">
                <a:latin typeface="+mj-lt"/>
                <a:cs typeface="Arial"/>
              </a:rPr>
              <a:t>tj.  </a:t>
            </a:r>
            <a:r>
              <a:rPr b="1" spc="-70" dirty="0">
                <a:latin typeface="+mj-lt"/>
                <a:cs typeface="Arial"/>
              </a:rPr>
              <a:t>klijent</a:t>
            </a:r>
            <a:r>
              <a:rPr b="1" spc="-114" dirty="0">
                <a:latin typeface="+mj-lt"/>
                <a:cs typeface="Arial"/>
              </a:rPr>
              <a:t> </a:t>
            </a:r>
            <a:r>
              <a:rPr b="1" spc="-125" dirty="0">
                <a:latin typeface="+mj-lt"/>
                <a:cs typeface="Arial"/>
              </a:rPr>
              <a:t>banke</a:t>
            </a:r>
            <a:endParaRPr dirty="0">
              <a:latin typeface="+mj-lt"/>
              <a:cs typeface="Arial"/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4865570" y="1054940"/>
            <a:ext cx="2209039" cy="645689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0805" marR="200025" algn="ctr">
              <a:spcBef>
                <a:spcPts val="260"/>
              </a:spcBef>
            </a:pPr>
            <a:r>
              <a:rPr sz="2000" b="1" spc="-130" dirty="0">
                <a:latin typeface="+mj-lt"/>
                <a:cs typeface="Arial"/>
              </a:rPr>
              <a:t>Ide trgovini od koje  kupac naručuje robu</a:t>
            </a:r>
          </a:p>
        </p:txBody>
      </p:sp>
      <p:sp>
        <p:nvSpPr>
          <p:cNvPr id="46" name="object 16"/>
          <p:cNvSpPr txBox="1"/>
          <p:nvPr/>
        </p:nvSpPr>
        <p:spPr>
          <a:xfrm>
            <a:off x="4858910" y="2220473"/>
            <a:ext cx="3199639" cy="644407"/>
          </a:xfrm>
          <a:prstGeom prst="rect">
            <a:avLst/>
          </a:prstGeom>
          <a:solidFill>
            <a:srgbClr val="FFFFFF"/>
          </a:solidFill>
          <a:ln w="25907">
            <a:solidFill>
              <a:srgbClr val="C0504D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 marR="200025" algn="ctr">
              <a:lnSpc>
                <a:spcPct val="100000"/>
              </a:lnSpc>
              <a:spcBef>
                <a:spcPts val="260"/>
              </a:spcBef>
            </a:pPr>
            <a:r>
              <a:rPr sz="2000" b="1" spc="-130" dirty="0">
                <a:latin typeface="+mj-lt"/>
                <a:cs typeface="Arial"/>
              </a:rPr>
              <a:t>Ide na štedni račun  kupca tj. klijenta Societe  Generale Banke</a:t>
            </a:r>
          </a:p>
        </p:txBody>
      </p:sp>
      <p:sp>
        <p:nvSpPr>
          <p:cNvPr id="67" name="object 17"/>
          <p:cNvSpPr txBox="1"/>
          <p:nvPr/>
        </p:nvSpPr>
        <p:spPr>
          <a:xfrm>
            <a:off x="2827337" y="3615815"/>
            <a:ext cx="3705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 Black"/>
                <a:cs typeface="Arial Black"/>
              </a:rPr>
              <a:t>Primer kupovine </a:t>
            </a:r>
            <a:r>
              <a:rPr sz="1600" spc="-5" dirty="0">
                <a:latin typeface="Arial Black"/>
                <a:cs typeface="Arial Black"/>
              </a:rPr>
              <a:t>10.000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mesečno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68" name="object 18"/>
          <p:cNvSpPr/>
          <p:nvPr/>
        </p:nvSpPr>
        <p:spPr>
          <a:xfrm>
            <a:off x="666605" y="4949820"/>
            <a:ext cx="7667625" cy="342900"/>
          </a:xfrm>
          <a:custGeom>
            <a:avLst/>
            <a:gdLst/>
            <a:ahLst/>
            <a:cxnLst/>
            <a:rect l="l" t="t" r="r" b="b"/>
            <a:pathLst>
              <a:path w="7667625" h="342900">
                <a:moveTo>
                  <a:pt x="7516113" y="171154"/>
                </a:moveTo>
                <a:lnTo>
                  <a:pt x="7343902" y="271611"/>
                </a:lnTo>
                <a:lnTo>
                  <a:pt x="7332614" y="281640"/>
                </a:lnTo>
                <a:lnTo>
                  <a:pt x="7326280" y="294788"/>
                </a:lnTo>
                <a:lnTo>
                  <a:pt x="7325328" y="309366"/>
                </a:lnTo>
                <a:lnTo>
                  <a:pt x="7330186" y="323681"/>
                </a:lnTo>
                <a:lnTo>
                  <a:pt x="7340270" y="334986"/>
                </a:lnTo>
                <a:lnTo>
                  <a:pt x="7353427" y="341350"/>
                </a:lnTo>
                <a:lnTo>
                  <a:pt x="7368012" y="342308"/>
                </a:lnTo>
                <a:lnTo>
                  <a:pt x="7382383" y="337397"/>
                </a:lnTo>
                <a:lnTo>
                  <a:pt x="7602056" y="209254"/>
                </a:lnTo>
                <a:lnTo>
                  <a:pt x="7591806" y="209254"/>
                </a:lnTo>
                <a:lnTo>
                  <a:pt x="7591806" y="204047"/>
                </a:lnTo>
                <a:lnTo>
                  <a:pt x="7572502" y="204047"/>
                </a:lnTo>
                <a:lnTo>
                  <a:pt x="7516113" y="171154"/>
                </a:lnTo>
                <a:close/>
              </a:path>
              <a:path w="7667625" h="342900">
                <a:moveTo>
                  <a:pt x="7450799" y="133054"/>
                </a:moveTo>
                <a:lnTo>
                  <a:pt x="0" y="133054"/>
                </a:lnTo>
                <a:lnTo>
                  <a:pt x="0" y="209254"/>
                </a:lnTo>
                <a:lnTo>
                  <a:pt x="7450799" y="209254"/>
                </a:lnTo>
                <a:lnTo>
                  <a:pt x="7516113" y="171154"/>
                </a:lnTo>
                <a:lnTo>
                  <a:pt x="7450799" y="133054"/>
                </a:lnTo>
                <a:close/>
              </a:path>
              <a:path w="7667625" h="342900">
                <a:moveTo>
                  <a:pt x="7602056" y="133054"/>
                </a:moveTo>
                <a:lnTo>
                  <a:pt x="7591806" y="133054"/>
                </a:lnTo>
                <a:lnTo>
                  <a:pt x="7591806" y="209254"/>
                </a:lnTo>
                <a:lnTo>
                  <a:pt x="7602056" y="209254"/>
                </a:lnTo>
                <a:lnTo>
                  <a:pt x="7667371" y="171154"/>
                </a:lnTo>
                <a:lnTo>
                  <a:pt x="7602056" y="133054"/>
                </a:lnTo>
                <a:close/>
              </a:path>
              <a:path w="7667625" h="342900">
                <a:moveTo>
                  <a:pt x="7572502" y="138261"/>
                </a:moveTo>
                <a:lnTo>
                  <a:pt x="7516113" y="171154"/>
                </a:lnTo>
                <a:lnTo>
                  <a:pt x="7572502" y="204047"/>
                </a:lnTo>
                <a:lnTo>
                  <a:pt x="7572502" y="138261"/>
                </a:lnTo>
                <a:close/>
              </a:path>
              <a:path w="7667625" h="342900">
                <a:moveTo>
                  <a:pt x="7591806" y="138261"/>
                </a:moveTo>
                <a:lnTo>
                  <a:pt x="7572502" y="138261"/>
                </a:lnTo>
                <a:lnTo>
                  <a:pt x="7572502" y="204047"/>
                </a:lnTo>
                <a:lnTo>
                  <a:pt x="7591806" y="204047"/>
                </a:lnTo>
                <a:lnTo>
                  <a:pt x="7591806" y="138261"/>
                </a:lnTo>
                <a:close/>
              </a:path>
              <a:path w="7667625" h="342900">
                <a:moveTo>
                  <a:pt x="7368012" y="0"/>
                </a:moveTo>
                <a:lnTo>
                  <a:pt x="7353427" y="958"/>
                </a:lnTo>
                <a:lnTo>
                  <a:pt x="7340270" y="7322"/>
                </a:lnTo>
                <a:lnTo>
                  <a:pt x="7330186" y="18627"/>
                </a:lnTo>
                <a:lnTo>
                  <a:pt x="7325328" y="32942"/>
                </a:lnTo>
                <a:lnTo>
                  <a:pt x="7326280" y="47519"/>
                </a:lnTo>
                <a:lnTo>
                  <a:pt x="7332614" y="60668"/>
                </a:lnTo>
                <a:lnTo>
                  <a:pt x="7343902" y="70697"/>
                </a:lnTo>
                <a:lnTo>
                  <a:pt x="7516113" y="171154"/>
                </a:lnTo>
                <a:lnTo>
                  <a:pt x="7572502" y="138261"/>
                </a:lnTo>
                <a:lnTo>
                  <a:pt x="7591806" y="138261"/>
                </a:lnTo>
                <a:lnTo>
                  <a:pt x="7591806" y="133054"/>
                </a:lnTo>
                <a:lnTo>
                  <a:pt x="7602056" y="133054"/>
                </a:lnTo>
                <a:lnTo>
                  <a:pt x="7382383" y="4911"/>
                </a:lnTo>
                <a:lnTo>
                  <a:pt x="7368012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9"/>
          <p:cNvSpPr/>
          <p:nvPr/>
        </p:nvSpPr>
        <p:spPr>
          <a:xfrm>
            <a:off x="1885805" y="4587575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0"/>
                </a:moveTo>
                <a:lnTo>
                  <a:pt x="0" y="99218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0"/>
          <p:cNvSpPr/>
          <p:nvPr/>
        </p:nvSpPr>
        <p:spPr>
          <a:xfrm>
            <a:off x="3105005" y="4587575"/>
            <a:ext cx="1270" cy="993775"/>
          </a:xfrm>
          <a:custGeom>
            <a:avLst/>
            <a:gdLst/>
            <a:ahLst/>
            <a:cxnLst/>
            <a:rect l="l" t="t" r="r" b="b"/>
            <a:pathLst>
              <a:path w="1269" h="993775">
                <a:moveTo>
                  <a:pt x="762" y="0"/>
                </a:moveTo>
                <a:lnTo>
                  <a:pt x="0" y="99359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21"/>
          <p:cNvSpPr/>
          <p:nvPr/>
        </p:nvSpPr>
        <p:spPr>
          <a:xfrm>
            <a:off x="4171805" y="4584527"/>
            <a:ext cx="15240" cy="993775"/>
          </a:xfrm>
          <a:custGeom>
            <a:avLst/>
            <a:gdLst/>
            <a:ahLst/>
            <a:cxnLst/>
            <a:rect l="l" t="t" r="r" b="b"/>
            <a:pathLst>
              <a:path w="15239" h="993775">
                <a:moveTo>
                  <a:pt x="15240" y="99359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2"/>
          <p:cNvSpPr/>
          <p:nvPr/>
        </p:nvSpPr>
        <p:spPr>
          <a:xfrm>
            <a:off x="5391005" y="4587575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99218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3"/>
          <p:cNvSpPr/>
          <p:nvPr/>
        </p:nvSpPr>
        <p:spPr>
          <a:xfrm>
            <a:off x="6534005" y="4587575"/>
            <a:ext cx="1905" cy="992505"/>
          </a:xfrm>
          <a:custGeom>
            <a:avLst/>
            <a:gdLst/>
            <a:ahLst/>
            <a:cxnLst/>
            <a:rect l="l" t="t" r="r" b="b"/>
            <a:pathLst>
              <a:path w="1904" h="992504">
                <a:moveTo>
                  <a:pt x="0" y="992187"/>
                </a:moveTo>
                <a:lnTo>
                  <a:pt x="165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4"/>
          <p:cNvSpPr txBox="1"/>
          <p:nvPr/>
        </p:nvSpPr>
        <p:spPr>
          <a:xfrm>
            <a:off x="745345" y="5147645"/>
            <a:ext cx="97281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spc="-165" dirty="0">
                <a:latin typeface="Arial"/>
                <a:cs typeface="Arial"/>
              </a:rPr>
              <a:t>RSD </a:t>
            </a:r>
            <a:r>
              <a:rPr sz="1100" b="1" spc="-65" dirty="0">
                <a:latin typeface="Arial"/>
                <a:cs typeface="Arial"/>
              </a:rPr>
              <a:t>online  </a:t>
            </a:r>
            <a:r>
              <a:rPr sz="1100" b="1" spc="-50" dirty="0">
                <a:latin typeface="Arial"/>
                <a:cs typeface="Arial"/>
              </a:rPr>
              <a:t>benefit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26"/>
          <p:cNvSpPr txBox="1"/>
          <p:nvPr/>
        </p:nvSpPr>
        <p:spPr>
          <a:xfrm>
            <a:off x="1964800" y="5175331"/>
            <a:ext cx="9721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spc="-165" dirty="0">
                <a:latin typeface="Arial"/>
                <a:cs typeface="Arial"/>
              </a:rPr>
              <a:t>RSD </a:t>
            </a:r>
            <a:r>
              <a:rPr sz="1100" b="1" spc="-65" dirty="0">
                <a:latin typeface="Arial"/>
                <a:cs typeface="Arial"/>
              </a:rPr>
              <a:t>online  </a:t>
            </a:r>
            <a:r>
              <a:rPr sz="1100" b="1" spc="-50" dirty="0">
                <a:latin typeface="Arial"/>
                <a:cs typeface="Arial"/>
              </a:rPr>
              <a:t>benefit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27"/>
          <p:cNvSpPr txBox="1"/>
          <p:nvPr/>
        </p:nvSpPr>
        <p:spPr>
          <a:xfrm>
            <a:off x="3123039" y="5185694"/>
            <a:ext cx="9721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spc="-165" dirty="0">
                <a:latin typeface="Arial"/>
                <a:cs typeface="Arial"/>
              </a:rPr>
              <a:t>RSD</a:t>
            </a:r>
            <a:r>
              <a:rPr sz="1100" b="1" spc="-130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0" dirty="0">
                <a:latin typeface="Arial"/>
                <a:cs typeface="Arial"/>
              </a:rPr>
              <a:t>benefit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28"/>
          <p:cNvSpPr txBox="1"/>
          <p:nvPr/>
        </p:nvSpPr>
        <p:spPr>
          <a:xfrm>
            <a:off x="4251180" y="5185694"/>
            <a:ext cx="9721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spc="-165" dirty="0">
                <a:latin typeface="Arial"/>
                <a:cs typeface="Arial"/>
              </a:rPr>
              <a:t>RSD</a:t>
            </a:r>
            <a:r>
              <a:rPr sz="1100" b="1" spc="-130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0" dirty="0">
                <a:latin typeface="Arial"/>
                <a:cs typeface="Arial"/>
              </a:rPr>
              <a:t>benefit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29"/>
          <p:cNvSpPr txBox="1"/>
          <p:nvPr/>
        </p:nvSpPr>
        <p:spPr>
          <a:xfrm>
            <a:off x="5437996" y="5192348"/>
            <a:ext cx="9721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spc="-165" dirty="0">
                <a:latin typeface="Arial"/>
                <a:cs typeface="Arial"/>
              </a:rPr>
              <a:t>RSD </a:t>
            </a:r>
            <a:r>
              <a:rPr sz="1100" b="1" spc="-65" dirty="0">
                <a:latin typeface="Arial"/>
                <a:cs typeface="Arial"/>
              </a:rPr>
              <a:t>online  </a:t>
            </a:r>
            <a:r>
              <a:rPr sz="1100" b="1" spc="-50" dirty="0">
                <a:latin typeface="Arial"/>
                <a:cs typeface="Arial"/>
              </a:rPr>
              <a:t>benefit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30"/>
          <p:cNvSpPr txBox="1"/>
          <p:nvPr/>
        </p:nvSpPr>
        <p:spPr>
          <a:xfrm>
            <a:off x="6614015" y="5182951"/>
            <a:ext cx="9721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spc="-165" dirty="0">
                <a:latin typeface="Arial"/>
                <a:cs typeface="Arial"/>
              </a:rPr>
              <a:t>RSD </a:t>
            </a:r>
            <a:r>
              <a:rPr sz="1100" b="1" spc="-65" dirty="0">
                <a:latin typeface="Arial"/>
                <a:cs typeface="Arial"/>
              </a:rPr>
              <a:t>online  </a:t>
            </a:r>
            <a:r>
              <a:rPr sz="1100" b="1" spc="-50" dirty="0">
                <a:latin typeface="Arial"/>
                <a:cs typeface="Arial"/>
              </a:rPr>
              <a:t>benefit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31"/>
          <p:cNvSpPr txBox="1"/>
          <p:nvPr/>
        </p:nvSpPr>
        <p:spPr>
          <a:xfrm>
            <a:off x="1022104" y="4153615"/>
            <a:ext cx="50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100" b="1" spc="-110" dirty="0">
                <a:latin typeface="Arial"/>
                <a:cs typeface="Arial"/>
              </a:rPr>
              <a:t>mesec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32"/>
          <p:cNvSpPr txBox="1"/>
          <p:nvPr/>
        </p:nvSpPr>
        <p:spPr>
          <a:xfrm>
            <a:off x="2211179" y="4153615"/>
            <a:ext cx="567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II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100" b="1" spc="-85" dirty="0">
                <a:latin typeface="Arial"/>
                <a:cs typeface="Arial"/>
              </a:rPr>
              <a:t>me</a:t>
            </a:r>
            <a:r>
              <a:rPr sz="1100" spc="-85" dirty="0">
                <a:latin typeface="Arial"/>
                <a:cs typeface="Arial"/>
              </a:rPr>
              <a:t>sec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2" name="object 33"/>
          <p:cNvSpPr txBox="1"/>
          <p:nvPr/>
        </p:nvSpPr>
        <p:spPr>
          <a:xfrm>
            <a:off x="3340464" y="4153615"/>
            <a:ext cx="62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III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100" b="1" spc="-85" dirty="0">
                <a:latin typeface="Arial"/>
                <a:cs typeface="Arial"/>
              </a:rPr>
              <a:t>me</a:t>
            </a:r>
            <a:r>
              <a:rPr sz="1100" spc="-85" dirty="0">
                <a:latin typeface="Arial"/>
                <a:cs typeface="Arial"/>
              </a:rPr>
              <a:t>sec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34"/>
          <p:cNvSpPr txBox="1"/>
          <p:nvPr/>
        </p:nvSpPr>
        <p:spPr>
          <a:xfrm>
            <a:off x="4323952" y="4123771"/>
            <a:ext cx="930275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latin typeface="Arial"/>
                <a:cs typeface="Arial"/>
              </a:rPr>
              <a:t>IV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100" b="1" spc="-85" dirty="0">
                <a:latin typeface="Arial"/>
                <a:cs typeface="Arial"/>
              </a:rPr>
              <a:t>me</a:t>
            </a:r>
            <a:r>
              <a:rPr sz="1100" spc="-85" dirty="0">
                <a:latin typeface="Arial"/>
                <a:cs typeface="Arial"/>
              </a:rPr>
              <a:t>sec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sz="1100" b="1" spc="-80" dirty="0">
                <a:latin typeface="Arial"/>
                <a:cs typeface="Arial"/>
              </a:rPr>
              <a:t>Koristi </a:t>
            </a:r>
            <a:r>
              <a:rPr sz="1100" b="1" spc="-114" dirty="0">
                <a:latin typeface="Arial"/>
                <a:cs typeface="Arial"/>
              </a:rPr>
              <a:t>se  </a:t>
            </a:r>
            <a:r>
              <a:rPr sz="1100" b="1" spc="-50" dirty="0">
                <a:latin typeface="Arial"/>
                <a:cs typeface="Arial"/>
              </a:rPr>
              <a:t>benefit </a:t>
            </a:r>
            <a:r>
              <a:rPr sz="1100" b="1" spc="-75" dirty="0">
                <a:latin typeface="Arial"/>
                <a:cs typeface="Arial"/>
              </a:rPr>
              <a:t>iz</a:t>
            </a:r>
            <a:r>
              <a:rPr sz="1100" b="1" spc="-140" dirty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prvog  </a:t>
            </a:r>
            <a:r>
              <a:rPr sz="1100" b="1" spc="-100" dirty="0">
                <a:latin typeface="Arial"/>
                <a:cs typeface="Arial"/>
              </a:rPr>
              <a:t>meseca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35"/>
          <p:cNvSpPr txBox="1"/>
          <p:nvPr/>
        </p:nvSpPr>
        <p:spPr>
          <a:xfrm>
            <a:off x="5503273" y="4123771"/>
            <a:ext cx="1005205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Arial"/>
                <a:cs typeface="Arial"/>
              </a:rPr>
              <a:t>V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100" b="1" spc="-85" dirty="0">
                <a:latin typeface="Arial"/>
                <a:cs typeface="Arial"/>
              </a:rPr>
              <a:t>me</a:t>
            </a:r>
            <a:r>
              <a:rPr sz="1100" spc="-85" dirty="0">
                <a:latin typeface="Arial"/>
                <a:cs typeface="Arial"/>
              </a:rPr>
              <a:t>sec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sz="1100" b="1" spc="-80" dirty="0">
                <a:latin typeface="Arial"/>
                <a:cs typeface="Arial"/>
              </a:rPr>
              <a:t>Koristi </a:t>
            </a:r>
            <a:r>
              <a:rPr sz="1100" b="1" spc="-114" dirty="0">
                <a:latin typeface="Arial"/>
                <a:cs typeface="Arial"/>
              </a:rPr>
              <a:t>se  </a:t>
            </a:r>
            <a:r>
              <a:rPr sz="1100" b="1" spc="-50" dirty="0">
                <a:latin typeface="Arial"/>
                <a:cs typeface="Arial"/>
              </a:rPr>
              <a:t>benefit </a:t>
            </a:r>
            <a:r>
              <a:rPr sz="1100" b="1" spc="-75" dirty="0">
                <a:latin typeface="Arial"/>
                <a:cs typeface="Arial"/>
              </a:rPr>
              <a:t>iz</a:t>
            </a:r>
            <a:r>
              <a:rPr sz="1100" b="1" spc="-130" dirty="0">
                <a:latin typeface="Arial"/>
                <a:cs typeface="Arial"/>
              </a:rPr>
              <a:t> </a:t>
            </a:r>
            <a:r>
              <a:rPr sz="1100" b="1" spc="-100" dirty="0">
                <a:latin typeface="Arial"/>
                <a:cs typeface="Arial"/>
              </a:rPr>
              <a:t>drugog  meseca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5" name="object 36"/>
          <p:cNvSpPr txBox="1"/>
          <p:nvPr/>
        </p:nvSpPr>
        <p:spPr>
          <a:xfrm>
            <a:off x="6688057" y="4123771"/>
            <a:ext cx="962025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Arial"/>
                <a:cs typeface="Arial"/>
              </a:rPr>
              <a:t>VI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100" b="1" spc="-85" dirty="0">
                <a:latin typeface="Arial"/>
                <a:cs typeface="Arial"/>
              </a:rPr>
              <a:t>me</a:t>
            </a:r>
            <a:r>
              <a:rPr sz="1100" spc="-85" dirty="0">
                <a:latin typeface="Arial"/>
                <a:cs typeface="Arial"/>
              </a:rPr>
              <a:t>sec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sz="1100" b="1" spc="-80" dirty="0">
                <a:latin typeface="Arial"/>
                <a:cs typeface="Arial"/>
              </a:rPr>
              <a:t>Koristi </a:t>
            </a:r>
            <a:r>
              <a:rPr sz="1100" b="1" spc="-114" dirty="0">
                <a:latin typeface="Arial"/>
                <a:cs typeface="Arial"/>
              </a:rPr>
              <a:t>se  </a:t>
            </a:r>
            <a:r>
              <a:rPr sz="1100" b="1" spc="-50" dirty="0">
                <a:latin typeface="Arial"/>
                <a:cs typeface="Arial"/>
              </a:rPr>
              <a:t>benefit </a:t>
            </a:r>
            <a:r>
              <a:rPr sz="1100" b="1" spc="-75" dirty="0">
                <a:latin typeface="Arial"/>
                <a:cs typeface="Arial"/>
              </a:rPr>
              <a:t>iz</a:t>
            </a:r>
            <a:r>
              <a:rPr sz="1100" b="1" spc="-13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trećeg  </a:t>
            </a:r>
            <a:r>
              <a:rPr sz="1100" b="1" spc="-100" dirty="0">
                <a:latin typeface="Arial"/>
                <a:cs typeface="Arial"/>
              </a:rPr>
              <a:t>meseca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lum bright="23000" contrast="-50000"/>
          </a:blip>
          <a:srcRect l="6675" r="10832"/>
          <a:stretch/>
        </p:blipFill>
        <p:spPr>
          <a:xfrm>
            <a:off x="3" y="-6472"/>
            <a:ext cx="9143997" cy="6864470"/>
          </a:xfrm>
          <a:prstGeom prst="rect">
            <a:avLst/>
          </a:prstGeom>
          <a:effectLst/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51346" y="125169"/>
            <a:ext cx="627316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Plan </a:t>
            </a:r>
            <a:r>
              <a:rPr lang="en-US" b="1" dirty="0" err="1">
                <a:latin typeface="+mj-lt"/>
              </a:rPr>
              <a:t>prodaje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proizvoda</a:t>
            </a:r>
            <a:endParaRPr lang="en-US" b="1" dirty="0">
              <a:latin typeface="+mj-l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55347" y="68089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hlinkClick r:id="rId5"/>
          </p:cNvPr>
          <p:cNvSpPr txBox="1"/>
          <p:nvPr/>
        </p:nvSpPr>
        <p:spPr>
          <a:xfrm>
            <a:off x="443842" y="252222"/>
            <a:ext cx="9975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heavy" spc="5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Plak</a:t>
            </a:r>
            <a:r>
              <a:rPr lang="en-US" b="1" u="heavy" spc="6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</a:t>
            </a:r>
            <a:r>
              <a:rPr lang="en-US" b="1" u="heavy" spc="16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object 27">
            <a:hlinkClick r:id="rId6"/>
          </p:cNvPr>
          <p:cNvSpPr txBox="1"/>
          <p:nvPr/>
        </p:nvSpPr>
        <p:spPr>
          <a:xfrm>
            <a:off x="443842" y="514279"/>
            <a:ext cx="997509" cy="38920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US" b="1" u="heavy" spc="5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Flajer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object 28">
            <a:hlinkClick r:id="rId7"/>
          </p:cNvPr>
          <p:cNvSpPr txBox="1"/>
          <p:nvPr/>
        </p:nvSpPr>
        <p:spPr>
          <a:xfrm>
            <a:off x="7635921" y="670189"/>
            <a:ext cx="13407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heavy" spc="10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Anim</a:t>
            </a:r>
            <a:r>
              <a:rPr lang="en-US" b="1" u="heavy" spc="9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</a:t>
            </a:r>
            <a:r>
              <a:rPr lang="en-US" b="1" u="heavy" spc="3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cija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956" y="1039563"/>
            <a:ext cx="7894568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spc="-165" dirty="0" err="1">
                <a:latin typeface="+mj-lt"/>
                <a:cs typeface="Trebuchet MS"/>
              </a:rPr>
              <a:t>Interna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komunikacija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sa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klijentima</a:t>
            </a:r>
            <a:r>
              <a:rPr lang="en-US" sz="2800" b="1" spc="-165" dirty="0">
                <a:latin typeface="+mj-lt"/>
                <a:cs typeface="Trebuchet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err="1" smtClean="0">
                <a:latin typeface="+mj-lt"/>
                <a:cs typeface="Trebuchet MS"/>
              </a:rPr>
              <a:t>flajeri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err="1" smtClean="0">
                <a:latin typeface="+mj-lt"/>
                <a:cs typeface="Trebuchet MS"/>
              </a:rPr>
              <a:t>plakat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err="1" smtClean="0">
                <a:latin typeface="+mj-lt"/>
                <a:cs typeface="Trebuchet MS"/>
              </a:rPr>
              <a:t>monitori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>
                <a:latin typeface="+mj-lt"/>
                <a:cs typeface="Trebuchet MS"/>
              </a:rPr>
              <a:t>u </a:t>
            </a:r>
            <a:r>
              <a:rPr lang="en-US" sz="2800" spc="-165" dirty="0" err="1">
                <a:latin typeface="+mj-lt"/>
                <a:cs typeface="Trebuchet MS"/>
              </a:rPr>
              <a:t>banci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err="1" smtClean="0">
                <a:latin typeface="+mj-lt"/>
                <a:cs typeface="Trebuchet MS"/>
              </a:rPr>
              <a:t>slanje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mejlova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postojećim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klijentima</a:t>
            </a:r>
            <a:endParaRPr lang="en-US" sz="2800" spc="-165" dirty="0">
              <a:latin typeface="+mj-lt"/>
              <a:cs typeface="Trebuchet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6956" y="3414572"/>
            <a:ext cx="813593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spc="-165" dirty="0" err="1">
                <a:latin typeface="+mj-lt"/>
                <a:cs typeface="Trebuchet MS"/>
              </a:rPr>
              <a:t>Eksterna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komunikacija</a:t>
            </a:r>
            <a:r>
              <a:rPr lang="en-US" sz="2800" b="1" spc="-165" dirty="0">
                <a:latin typeface="+mj-lt"/>
                <a:cs typeface="Trebuchet MS"/>
              </a:rPr>
              <a:t>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spc="-165" dirty="0" err="1">
                <a:latin typeface="+mj-lt"/>
                <a:cs typeface="Trebuchet MS"/>
              </a:rPr>
              <a:t>p</a:t>
            </a:r>
            <a:r>
              <a:rPr lang="en-US" sz="2800" b="1" spc="-165" dirty="0" err="1" smtClean="0">
                <a:latin typeface="+mj-lt"/>
                <a:cs typeface="Trebuchet MS"/>
              </a:rPr>
              <a:t>odela</a:t>
            </a:r>
            <a:r>
              <a:rPr lang="en-US" sz="2800" b="1" spc="-165" dirty="0" smtClean="0">
                <a:latin typeface="+mj-lt"/>
                <a:cs typeface="Trebuchet MS"/>
              </a:rPr>
              <a:t> </a:t>
            </a:r>
            <a:r>
              <a:rPr lang="en-US" sz="2800" b="1" spc="-165" dirty="0" err="1" smtClean="0">
                <a:latin typeface="+mj-lt"/>
                <a:cs typeface="Trebuchet MS"/>
              </a:rPr>
              <a:t>flajera</a:t>
            </a:r>
            <a:r>
              <a:rPr lang="en-US" sz="2800" b="1" spc="-165" dirty="0" smtClean="0">
                <a:latin typeface="+mj-lt"/>
                <a:cs typeface="Trebuchet MS"/>
              </a:rPr>
              <a:t> </a:t>
            </a:r>
            <a:r>
              <a:rPr lang="en-US" sz="2800" b="1" spc="-165" dirty="0">
                <a:latin typeface="+mj-lt"/>
                <a:cs typeface="Trebuchet MS"/>
              </a:rPr>
              <a:t>u </a:t>
            </a:r>
            <a:r>
              <a:rPr lang="en-US" sz="2800" b="1" spc="-165" dirty="0" err="1">
                <a:latin typeface="+mj-lt"/>
                <a:cs typeface="Trebuchet MS"/>
              </a:rPr>
              <a:t>marketima</a:t>
            </a:r>
            <a:endParaRPr lang="en-US" sz="2800" b="1" spc="-165" dirty="0">
              <a:latin typeface="+mj-lt"/>
              <a:cs typeface="Trebuchet MS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spc="-165" dirty="0" err="1">
                <a:latin typeface="+mj-lt"/>
                <a:cs typeface="Trebuchet MS"/>
              </a:rPr>
              <a:t>z</a:t>
            </a:r>
            <a:r>
              <a:rPr lang="en-US" sz="2800" b="1" spc="-165" dirty="0" err="1" smtClean="0">
                <a:latin typeface="+mj-lt"/>
                <a:cs typeface="Trebuchet MS"/>
              </a:rPr>
              <a:t>ajednička</a:t>
            </a:r>
            <a:r>
              <a:rPr lang="en-US" sz="2800" b="1" spc="-165" dirty="0" smtClean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promocija</a:t>
            </a:r>
            <a:r>
              <a:rPr lang="en-US" sz="2800" b="1" spc="-165" dirty="0">
                <a:latin typeface="+mj-lt"/>
                <a:cs typeface="Trebuchet MS"/>
              </a:rPr>
              <a:t> u </a:t>
            </a:r>
            <a:r>
              <a:rPr lang="en-US" sz="2800" b="1" spc="-165" dirty="0" err="1">
                <a:latin typeface="+mj-lt"/>
                <a:cs typeface="Trebuchet MS"/>
              </a:rPr>
              <a:t>elektronskim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b="1" spc="-165" dirty="0" err="1">
                <a:latin typeface="+mj-lt"/>
                <a:cs typeface="Trebuchet MS"/>
              </a:rPr>
              <a:t>sredstvima</a:t>
            </a:r>
            <a:r>
              <a:rPr lang="en-US" sz="2800" b="1" spc="-165" dirty="0">
                <a:latin typeface="+mj-lt"/>
                <a:cs typeface="Trebuchet MS"/>
              </a:rPr>
              <a:t> </a:t>
            </a:r>
            <a:r>
              <a:rPr lang="en-US" sz="2800" spc="-165" dirty="0">
                <a:latin typeface="+mj-lt"/>
                <a:cs typeface="Trebuchet MS"/>
              </a:rPr>
              <a:t>(internet,  web	</a:t>
            </a:r>
            <a:r>
              <a:rPr lang="en-US" sz="2800" spc="-165" dirty="0" err="1">
                <a:latin typeface="+mj-lt"/>
                <a:cs typeface="Trebuchet MS"/>
              </a:rPr>
              <a:t>sajtovi</a:t>
            </a:r>
            <a:r>
              <a:rPr lang="en-US" sz="2800" spc="-165" dirty="0">
                <a:latin typeface="+mj-lt"/>
                <a:cs typeface="Trebuchet MS"/>
              </a:rPr>
              <a:t>, radio, </a:t>
            </a:r>
            <a:r>
              <a:rPr lang="en-US" sz="2800" spc="-165" dirty="0" err="1">
                <a:latin typeface="+mj-lt"/>
                <a:cs typeface="Trebuchet MS"/>
              </a:rPr>
              <a:t>tv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i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sl</a:t>
            </a:r>
            <a:r>
              <a:rPr lang="en-US" sz="2800" spc="-165" dirty="0">
                <a:latin typeface="+mj-lt"/>
                <a:cs typeface="Trebuchet MS"/>
              </a:rPr>
              <a:t>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spc="-165" dirty="0" err="1" smtClean="0">
                <a:latin typeface="+mj-lt"/>
                <a:cs typeface="Trebuchet MS"/>
              </a:rPr>
              <a:t>puštanje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propagandnih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spotova</a:t>
            </a:r>
            <a:r>
              <a:rPr lang="en-US" sz="2800" spc="-165" dirty="0">
                <a:latin typeface="+mj-lt"/>
                <a:cs typeface="Trebuchet MS"/>
              </a:rPr>
              <a:t> pre </a:t>
            </a:r>
            <a:r>
              <a:rPr lang="en-US" sz="2800" spc="-165" dirty="0" err="1">
                <a:latin typeface="+mj-lt"/>
                <a:cs typeface="Trebuchet MS"/>
              </a:rPr>
              <a:t>projekcija</a:t>
            </a:r>
            <a:r>
              <a:rPr lang="en-US" sz="2800" spc="-165" dirty="0">
                <a:latin typeface="+mj-lt"/>
                <a:cs typeface="Trebuchet MS"/>
              </a:rPr>
              <a:t> u </a:t>
            </a:r>
            <a:r>
              <a:rPr lang="en-US" sz="2800" spc="-165" dirty="0" err="1">
                <a:latin typeface="+mj-lt"/>
                <a:cs typeface="Trebuchet MS"/>
              </a:rPr>
              <a:t>bioskopima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spc="-165" dirty="0" err="1" smtClean="0">
                <a:latin typeface="+mj-lt"/>
                <a:cs typeface="Trebuchet MS"/>
              </a:rPr>
              <a:t>ubacivanje</a:t>
            </a:r>
            <a:r>
              <a:rPr lang="en-U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reklamnog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materijala</a:t>
            </a:r>
            <a:r>
              <a:rPr lang="en-US" sz="2800" spc="-165" dirty="0">
                <a:latin typeface="+mj-lt"/>
                <a:cs typeface="Trebuchet MS"/>
              </a:rPr>
              <a:t> u </a:t>
            </a:r>
            <a:r>
              <a:rPr lang="en-US" sz="2800" spc="-165" dirty="0" err="1">
                <a:latin typeface="+mj-lt"/>
                <a:cs typeface="Trebuchet MS"/>
              </a:rPr>
              <a:t>poštansko</a:t>
            </a:r>
            <a:r>
              <a:rPr lang="en-US" sz="2800" spc="-165" dirty="0">
                <a:latin typeface="+mj-lt"/>
                <a:cs typeface="Trebuchet MS"/>
              </a:rPr>
              <a:t> </a:t>
            </a:r>
            <a:r>
              <a:rPr lang="en-US" sz="2800" spc="-165" dirty="0" err="1">
                <a:latin typeface="+mj-lt"/>
                <a:cs typeface="Trebuchet MS"/>
              </a:rPr>
              <a:t>sanduče</a:t>
            </a:r>
            <a:endParaRPr lang="en-US" sz="2800" spc="-165" dirty="0">
              <a:latin typeface="+mj-lt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857</Words>
  <Application>Microsoft Office PowerPoint</Application>
  <PresentationFormat>On-screen Show (4:3)</PresentationFormat>
  <Paragraphs>170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Arial Black</vt:lpstr>
      <vt:lpstr>Calibri</vt:lpstr>
      <vt:lpstr>Cambria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Trajni plus</vt:lpstr>
      <vt:lpstr>Plan prodaje proizvoda</vt:lpstr>
      <vt:lpstr>Plan prodaje proizvoda</vt:lpstr>
      <vt:lpstr>Online benefit</vt:lpstr>
      <vt:lpstr>PowerPoint Presentation</vt:lpstr>
      <vt:lpstr>Plan prodaje proizvoda</vt:lpstr>
      <vt:lpstr>Porodični štek 2u1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Sladja</dc:creator>
  <cp:lastModifiedBy>MILICA</cp:lastModifiedBy>
  <cp:revision>47</cp:revision>
  <dcterms:created xsi:type="dcterms:W3CDTF">2019-01-25T13:16:57Z</dcterms:created>
  <dcterms:modified xsi:type="dcterms:W3CDTF">2019-06-29T22:58:05Z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2019-01-25T00:00:00Z</vt:filetime>
  </property>
</Properties>
</file>