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909"/>
    <a:srgbClr val="E02E2E"/>
    <a:srgbClr val="C0504D"/>
    <a:srgbClr val="8B3836"/>
    <a:srgbClr val="282723"/>
    <a:srgbClr val="DED8C2"/>
    <a:srgbClr val="AC4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17-Feb-19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17-Feb-19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17-Feb-19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17-Feb-19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17-Feb-19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2142" y="201549"/>
            <a:ext cx="573024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939" y="1482431"/>
            <a:ext cx="8834120" cy="451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17-Feb-19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n.edu.rs/wp-content/uploads/2016/10/Porodicni-tek-2u1-FLAJER.pdf" TargetMode="Externa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www.youtube.com/watch?v=UXtG0O9FI_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QPvh21J6YyQ" TargetMode="External"/><Relationship Id="rId5" Type="http://schemas.openxmlformats.org/officeDocument/2006/relationships/hyperlink" Target="https://www.youtube.com/watch?v=17QGaArD1uU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sn.edu.rs/wp-content/uploads/2016/10/Anketa-2.pdf" TargetMode="External"/><Relationship Id="rId5" Type="http://schemas.openxmlformats.org/officeDocument/2006/relationships/hyperlink" Target="http://esn.edu.rs/wp-content/uploads/2016/10/anketa1.pdf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n.edu.rs/wp-content/uploads/2016/10/Trajni-Plakat.jpg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://esn.edu.rs/wp-content/uploads/2016/10/Trajni-FLAJER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__H8Xvl5V7Q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FrqmHJZocd8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n.edu.rs/wp-content/uploads/2016/10/Online-benefit-FLAJER.pdf" TargetMode="External"/><Relationship Id="rId5" Type="http://schemas.openxmlformats.org/officeDocument/2006/relationships/hyperlink" Target="http://esn.edu.rs/wp-content/uploads/2016/10/Online-benefit-PLAKAT-v.jpg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608" y="4483608"/>
            <a:ext cx="1854835" cy="1808187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553085">
              <a:lnSpc>
                <a:spcPts val="2120"/>
              </a:lnSpc>
            </a:pPr>
            <a:r>
              <a:rPr lang="en-US" b="1" i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Students</a:t>
            </a:r>
            <a:r>
              <a:rPr sz="1800" b="1" i="1" spc="-120" dirty="0" smtClean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1800" dirty="0">
              <a:latin typeface="Trebuchet MS"/>
              <a:cs typeface="Trebuchet MS"/>
            </a:endParaRPr>
          </a:p>
          <a:p>
            <a:pPr marL="103505">
              <a:lnSpc>
                <a:spcPct val="100000"/>
              </a:lnSpc>
            </a:pPr>
            <a:r>
              <a:rPr sz="2000" spc="-40" dirty="0">
                <a:solidFill>
                  <a:srgbClr val="FFFFFF"/>
                </a:solidFill>
                <a:latin typeface="+mj-lt"/>
                <a:cs typeface="Arial"/>
              </a:rPr>
              <a:t>Marie</a:t>
            </a:r>
            <a:r>
              <a:rPr sz="2000" spc="-9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+mj-lt"/>
                <a:cs typeface="Arial"/>
              </a:rPr>
              <a:t>Stojković</a:t>
            </a:r>
            <a:endParaRPr sz="2000" dirty="0">
              <a:latin typeface="+mj-lt"/>
              <a:cs typeface="Arial"/>
            </a:endParaRPr>
          </a:p>
          <a:p>
            <a:pPr marL="103505">
              <a:lnSpc>
                <a:spcPct val="100000"/>
              </a:lnSpc>
            </a:pPr>
            <a:r>
              <a:rPr sz="2000" spc="-85" dirty="0">
                <a:solidFill>
                  <a:srgbClr val="FFFFFF"/>
                </a:solidFill>
                <a:latin typeface="+mj-lt"/>
                <a:cs typeface="Arial"/>
              </a:rPr>
              <a:t>Vasilije</a:t>
            </a:r>
            <a:r>
              <a:rPr sz="2000" spc="-10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+mj-lt"/>
                <a:cs typeface="Arial"/>
              </a:rPr>
              <a:t>Stošić</a:t>
            </a:r>
            <a:endParaRPr sz="2000" dirty="0">
              <a:latin typeface="+mj-lt"/>
              <a:cs typeface="Arial"/>
            </a:endParaRPr>
          </a:p>
          <a:p>
            <a:pPr marL="103505" marR="212090">
              <a:lnSpc>
                <a:spcPct val="100000"/>
              </a:lnSpc>
            </a:pPr>
            <a:r>
              <a:rPr sz="2000" spc="-114" dirty="0">
                <a:solidFill>
                  <a:srgbClr val="FFFFFF"/>
                </a:solidFill>
                <a:latin typeface="+mj-lt"/>
                <a:cs typeface="Arial"/>
              </a:rPr>
              <a:t>Bogdan </a:t>
            </a:r>
            <a:r>
              <a:rPr sz="2000" spc="-90" dirty="0">
                <a:solidFill>
                  <a:srgbClr val="FFFFFF"/>
                </a:solidFill>
                <a:latin typeface="+mj-lt"/>
                <a:cs typeface="Arial"/>
              </a:rPr>
              <a:t>Trumpić  </a:t>
            </a:r>
            <a:r>
              <a:rPr sz="2000" spc="-145" dirty="0">
                <a:solidFill>
                  <a:srgbClr val="FFFFFF"/>
                </a:solidFill>
                <a:latin typeface="+mj-lt"/>
                <a:cs typeface="Arial"/>
              </a:rPr>
              <a:t>Lazar </a:t>
            </a:r>
            <a:r>
              <a:rPr sz="2000" spc="-100" dirty="0">
                <a:solidFill>
                  <a:srgbClr val="FFFFFF"/>
                </a:solidFill>
                <a:latin typeface="+mj-lt"/>
                <a:cs typeface="Arial"/>
              </a:rPr>
              <a:t>Cvetković  </a:t>
            </a:r>
            <a:r>
              <a:rPr sz="2000" spc="-80" dirty="0">
                <a:solidFill>
                  <a:srgbClr val="FFFFFF"/>
                </a:solidFill>
                <a:latin typeface="+mj-lt"/>
                <a:cs typeface="Arial"/>
              </a:rPr>
              <a:t>Nikola</a:t>
            </a:r>
            <a:r>
              <a:rPr sz="2000" spc="-15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+mj-lt"/>
                <a:cs typeface="Arial"/>
              </a:rPr>
              <a:t>Veličković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7607" y="4788408"/>
            <a:ext cx="2083435" cy="1244571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3815" rIns="0" bIns="0" rtlCol="0">
            <a:spAutoFit/>
          </a:bodyPr>
          <a:lstStyle/>
          <a:p>
            <a:pPr marL="103505" marR="234950" indent="522605">
              <a:lnSpc>
                <a:spcPct val="100000"/>
              </a:lnSpc>
              <a:spcBef>
                <a:spcPts val="345"/>
              </a:spcBef>
            </a:pPr>
            <a:r>
              <a:rPr sz="1800" b="1" i="1" spc="-100" dirty="0" smtClean="0">
                <a:solidFill>
                  <a:srgbClr val="FFFFFF"/>
                </a:solidFill>
                <a:latin typeface="Trebuchet MS"/>
                <a:cs typeface="Trebuchet MS"/>
              </a:rPr>
              <a:t>Mentor</a:t>
            </a:r>
            <a:r>
              <a:rPr lang="sr-Latn-RS" sz="1800" b="1" i="1" spc="-100" dirty="0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b="1" i="1" spc="-100" dirty="0" smtClean="0">
                <a:solidFill>
                  <a:srgbClr val="FFFFFF"/>
                </a:solidFill>
                <a:latin typeface="Trebuchet MS"/>
                <a:cs typeface="Trebuchet MS"/>
              </a:rPr>
              <a:t>:  </a:t>
            </a:r>
            <a:r>
              <a:rPr sz="2000" spc="-125" dirty="0">
                <a:solidFill>
                  <a:srgbClr val="FFFFFF"/>
                </a:solidFill>
                <a:latin typeface="+mj-lt"/>
                <a:cs typeface="Arial"/>
              </a:rPr>
              <a:t>Slađana </a:t>
            </a:r>
            <a:r>
              <a:rPr sz="2000" spc="-85" dirty="0">
                <a:solidFill>
                  <a:srgbClr val="FFFFFF"/>
                </a:solidFill>
                <a:latin typeface="+mj-lt"/>
                <a:cs typeface="Arial"/>
              </a:rPr>
              <a:t>Radojlović  </a:t>
            </a:r>
            <a:r>
              <a:rPr sz="2000" spc="-110" dirty="0">
                <a:solidFill>
                  <a:srgbClr val="FFFFFF"/>
                </a:solidFill>
                <a:latin typeface="+mj-lt"/>
                <a:cs typeface="Arial"/>
              </a:rPr>
              <a:t>Olgica</a:t>
            </a:r>
            <a:r>
              <a:rPr sz="2000" spc="-95" dirty="0">
                <a:solidFill>
                  <a:srgbClr val="FFFFFF"/>
                </a:solidFill>
                <a:latin typeface="+mj-lt"/>
                <a:cs typeface="Arial"/>
              </a:rPr>
              <a:t> Krstić</a:t>
            </a:r>
            <a:endParaRPr sz="2000" dirty="0">
              <a:latin typeface="+mj-lt"/>
              <a:cs typeface="Arial"/>
            </a:endParaRPr>
          </a:p>
          <a:p>
            <a:pPr marL="103505">
              <a:lnSpc>
                <a:spcPct val="100000"/>
              </a:lnSpc>
            </a:pPr>
            <a:r>
              <a:rPr sz="2000" spc="-80" dirty="0">
                <a:solidFill>
                  <a:srgbClr val="FFFFFF"/>
                </a:solidFill>
                <a:latin typeface="+mj-lt"/>
                <a:cs typeface="Arial"/>
              </a:rPr>
              <a:t>Olivera</a:t>
            </a:r>
            <a:r>
              <a:rPr sz="2000" spc="-105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+mj-lt"/>
                <a:cs typeface="Arial"/>
              </a:rPr>
              <a:t>Arizanović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06590" y="137921"/>
            <a:ext cx="13754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1200" b="1" spc="-12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spc="-120" dirty="0" smtClean="0">
                <a:solidFill>
                  <a:srgbClr val="FFFFFF"/>
                </a:solidFill>
                <a:latin typeface="Arial"/>
                <a:cs typeface="Arial"/>
              </a:rPr>
              <a:t>onom</a:t>
            </a:r>
            <a:r>
              <a:rPr lang="en-US" sz="1200" b="1" spc="-120" dirty="0" smtClean="0">
                <a:solidFill>
                  <a:srgbClr val="FFFFFF"/>
                </a:solidFill>
                <a:latin typeface="Arial"/>
                <a:cs typeface="Arial"/>
              </a:rPr>
              <a:t>ic High School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3800" y="6335725"/>
            <a:ext cx="1600199" cy="522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89098" y="6032979"/>
            <a:ext cx="167998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b="1" spc="-70" dirty="0" smtClean="0">
                <a:solidFill>
                  <a:srgbClr val="FFFFFF"/>
                </a:solidFill>
                <a:latin typeface="Arial"/>
                <a:cs typeface="Arial"/>
              </a:rPr>
              <a:t>BECAUSE WE ARE PLAYING IN THE SAME TEAM</a:t>
            </a:r>
            <a:endParaRPr sz="1000" spc="-7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512271"/>
            <a:ext cx="66087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Client </a:t>
            </a:r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animation </a:t>
            </a:r>
            <a:r>
              <a:rPr lang="en-US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NP</a:t>
            </a:r>
            <a:r>
              <a:rPr lang="en-US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(canals and ways of animations, access to clients, employers)</a:t>
            </a:r>
          </a:p>
          <a:p>
            <a:pPr algn="ctr"/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lum bright="32000" contrast="-52000"/>
          </a:blip>
          <a:stretch>
            <a:fillRect/>
          </a:stretch>
        </p:blipFill>
        <p:spPr>
          <a:xfrm>
            <a:off x="28023" y="2"/>
            <a:ext cx="9115978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9752" y="159157"/>
            <a:ext cx="472821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US" b="1" dirty="0">
                <a:latin typeface="+mj-lt"/>
              </a:rPr>
              <a:t>Family savings 2 in </a:t>
            </a:r>
            <a:r>
              <a:rPr lang="en-US" b="1" dirty="0" smtClean="0">
                <a:latin typeface="+mj-lt"/>
              </a:rPr>
              <a:t>1</a:t>
            </a:r>
            <a:endParaRPr lang="en-US" dirty="0">
              <a:latin typeface="+mj-l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06590" y="137921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hlinkClick r:id="rId4" action="ppaction://hlinksldjump"/>
          </p:cNvPr>
          <p:cNvSpPr txBox="1"/>
          <p:nvPr/>
        </p:nvSpPr>
        <p:spPr>
          <a:xfrm>
            <a:off x="191892" y="350539"/>
            <a:ext cx="197866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SWOT</a:t>
            </a:r>
            <a:r>
              <a:rPr sz="1600" b="1" u="heavy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sr-Latn-RS" sz="1600" b="1" u="heavy" spc="10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ANALYSIS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>
            <a:hlinkClick r:id="rId5"/>
          </p:cNvPr>
          <p:cNvSpPr txBox="1"/>
          <p:nvPr/>
        </p:nvSpPr>
        <p:spPr>
          <a:xfrm>
            <a:off x="8068611" y="642363"/>
            <a:ext cx="10679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u="heavy" spc="4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Leaflet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0957" y="1022333"/>
            <a:ext cx="8305800" cy="532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i="1" spc="-165" dirty="0">
                <a:latin typeface="+mj-lt"/>
                <a:cs typeface="Trebuchet MS"/>
              </a:rPr>
              <a:t>Characteristics of the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spc="-165" dirty="0" smtClean="0">
                <a:latin typeface="+mj-lt"/>
                <a:cs typeface="Trebuchet MS"/>
              </a:rPr>
              <a:t>the </a:t>
            </a:r>
            <a:r>
              <a:rPr lang="en-US" sz="2600" spc="-165" dirty="0">
                <a:latin typeface="+mj-lt"/>
                <a:cs typeface="Trebuchet MS"/>
              </a:rPr>
              <a:t>product is created for young parents (with small children) and their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600" spc="-165" dirty="0">
                <a:latin typeface="+mj-lt"/>
                <a:cs typeface="Trebuchet MS"/>
              </a:rPr>
              <a:t>t</a:t>
            </a:r>
            <a:r>
              <a:rPr lang="en-US" sz="2600" spc="-165" dirty="0" smtClean="0">
                <a:latin typeface="+mj-lt"/>
                <a:cs typeface="Trebuchet MS"/>
              </a:rPr>
              <a:t>he </a:t>
            </a:r>
            <a:r>
              <a:rPr lang="en-US" sz="2600" spc="-165" dirty="0">
                <a:latin typeface="+mj-lt"/>
                <a:cs typeface="Trebuchet MS"/>
              </a:rPr>
              <a:t>product connects savings and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spc="-165" dirty="0" smtClean="0">
                <a:latin typeface="+mj-lt"/>
                <a:cs typeface="Trebuchet MS"/>
              </a:rPr>
              <a:t>life-saving </a:t>
            </a:r>
            <a:r>
              <a:rPr lang="en-US" sz="2600" spc="-165" dirty="0">
                <a:latin typeface="+mj-lt"/>
                <a:cs typeface="Trebuchet MS"/>
              </a:rPr>
              <a:t>insurance is related to parents ,and saving is done through `My bonus`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spc="-165" dirty="0" smtClean="0">
                <a:latin typeface="+mj-lt"/>
                <a:cs typeface="Trebuchet MS"/>
              </a:rPr>
              <a:t>saved </a:t>
            </a:r>
            <a:r>
              <a:rPr lang="en-US" sz="2600" spc="-165" dirty="0">
                <a:latin typeface="+mj-lt"/>
                <a:cs typeface="Trebuchet MS"/>
              </a:rPr>
              <a:t>amount of money is paid off to a child after the age of 18.</a:t>
            </a:r>
          </a:p>
          <a:p>
            <a:pPr>
              <a:spcBef>
                <a:spcPts val="1800"/>
              </a:spcBef>
            </a:pPr>
            <a:r>
              <a:rPr lang="en-US" sz="2800" b="1" i="1" spc="-165" dirty="0">
                <a:latin typeface="+mj-lt"/>
                <a:cs typeface="Trebuchet MS"/>
              </a:rPr>
              <a:t>Whom is this product intended </a:t>
            </a:r>
            <a:r>
              <a:rPr lang="en-US" sz="2800" b="1" i="1" spc="-165" dirty="0" smtClean="0">
                <a:latin typeface="+mj-lt"/>
                <a:cs typeface="Trebuchet MS"/>
              </a:rPr>
              <a:t>for?</a:t>
            </a:r>
            <a:endParaRPr lang="en-US" sz="2800" b="1" i="1" spc="-165" dirty="0">
              <a:latin typeface="+mj-lt"/>
              <a:cs typeface="Trebuchet MS"/>
            </a:endParaRPr>
          </a:p>
          <a:p>
            <a:r>
              <a:rPr lang="en-US" sz="2600" spc="-165" dirty="0">
                <a:latin typeface="+mj-lt"/>
                <a:cs typeface="Trebuchet MS"/>
              </a:rPr>
              <a:t>Family people with small children and their parents </a:t>
            </a:r>
          </a:p>
          <a:p>
            <a:pPr>
              <a:lnSpc>
                <a:spcPct val="115000"/>
              </a:lnSpc>
              <a:spcBef>
                <a:spcPts val="1800"/>
              </a:spcBef>
            </a:pPr>
            <a:r>
              <a:rPr lang="en-US" sz="2800" b="1" i="1" spc="-165" dirty="0">
                <a:latin typeface="+mj-lt"/>
                <a:cs typeface="Trebuchet MS"/>
              </a:rPr>
              <a:t>Target market group</a:t>
            </a:r>
          </a:p>
          <a:p>
            <a:pPr>
              <a:lnSpc>
                <a:spcPct val="115000"/>
              </a:lnSpc>
            </a:pPr>
            <a:r>
              <a:rPr lang="en-US" sz="2600" spc="-165" dirty="0">
                <a:latin typeface="+mj-lt"/>
                <a:cs typeface="Trebuchet MS"/>
              </a:rPr>
              <a:t>Population from the age of 20-60,with an income of RSD 50-80.000-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lum bright="32000" contrast="-52000"/>
          </a:blip>
          <a:stretch>
            <a:fillRect/>
          </a:stretch>
        </p:blipFill>
        <p:spPr>
          <a:xfrm>
            <a:off x="28023" y="2"/>
            <a:ext cx="9115978" cy="685799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006590" y="137921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2"/>
          <p:cNvSpPr txBox="1">
            <a:spLocks/>
          </p:cNvSpPr>
          <p:nvPr/>
        </p:nvSpPr>
        <p:spPr>
          <a:xfrm>
            <a:off x="1720892" y="127515"/>
            <a:ext cx="57302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en-US" sz="4800" b="1" kern="0" dirty="0" smtClean="0">
                <a:latin typeface="+mj-lt"/>
              </a:rPr>
              <a:t>Product Sales Plan</a:t>
            </a:r>
            <a:endParaRPr lang="en-US" sz="4800" b="1" kern="0" dirty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1156" y="1006516"/>
            <a:ext cx="8452422" cy="519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spc="-165" dirty="0">
                <a:latin typeface="+mj-lt"/>
                <a:cs typeface="Trebuchet MS"/>
              </a:rPr>
              <a:t>Internal communication with clients: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165" dirty="0" smtClean="0">
                <a:latin typeface="+mj-lt"/>
                <a:cs typeface="Trebuchet MS"/>
              </a:rPr>
              <a:t>leaflets</a:t>
            </a:r>
            <a:endParaRPr lang="en-US" sz="28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165" dirty="0" smtClean="0">
                <a:latin typeface="+mj-lt"/>
                <a:cs typeface="Trebuchet MS"/>
              </a:rPr>
              <a:t>posters</a:t>
            </a:r>
            <a:endParaRPr lang="en-US" sz="28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165" dirty="0" smtClean="0">
                <a:latin typeface="+mj-lt"/>
                <a:cs typeface="Trebuchet MS"/>
              </a:rPr>
              <a:t>bank </a:t>
            </a:r>
            <a:r>
              <a:rPr lang="en-US" sz="2800" spc="-165" dirty="0">
                <a:latin typeface="+mj-lt"/>
                <a:cs typeface="Trebuchet MS"/>
              </a:rPr>
              <a:t>monitors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165" dirty="0" smtClean="0">
                <a:latin typeface="+mj-lt"/>
                <a:cs typeface="Trebuchet MS"/>
              </a:rPr>
              <a:t>sending </a:t>
            </a:r>
            <a:r>
              <a:rPr lang="en-US" sz="2800" spc="-165" dirty="0">
                <a:latin typeface="+mj-lt"/>
                <a:cs typeface="Trebuchet MS"/>
              </a:rPr>
              <a:t>emails to current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165" dirty="0" smtClean="0">
                <a:latin typeface="+mj-lt"/>
                <a:cs typeface="Trebuchet MS"/>
              </a:rPr>
              <a:t>animated </a:t>
            </a:r>
            <a:r>
              <a:rPr lang="en-US" sz="2800" spc="-165" dirty="0" err="1">
                <a:latin typeface="+mj-lt"/>
                <a:cs typeface="Trebuchet MS"/>
              </a:rPr>
              <a:t>advertisments</a:t>
            </a:r>
            <a:r>
              <a:rPr lang="en-US" sz="2800" spc="-165" dirty="0">
                <a:latin typeface="+mj-lt"/>
                <a:cs typeface="Trebuchet MS"/>
              </a:rPr>
              <a:t> to be put on the bank website</a:t>
            </a:r>
          </a:p>
          <a:p>
            <a:pPr>
              <a:spcBef>
                <a:spcPts val="1800"/>
              </a:spcBef>
            </a:pPr>
            <a:r>
              <a:rPr lang="en-US" sz="2800" b="1" spc="-165" dirty="0">
                <a:latin typeface="+mj-lt"/>
                <a:cs typeface="Trebuchet MS"/>
              </a:rPr>
              <a:t>External communication with clients: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165" dirty="0" smtClean="0">
                <a:latin typeface="+mj-lt"/>
                <a:cs typeface="Trebuchet MS"/>
              </a:rPr>
              <a:t>giving </a:t>
            </a:r>
            <a:r>
              <a:rPr lang="en-US" sz="2800" spc="-165" dirty="0">
                <a:latin typeface="+mj-lt"/>
                <a:cs typeface="Trebuchet MS"/>
              </a:rPr>
              <a:t>leaflets to parents at schools</a:t>
            </a:r>
            <a:r>
              <a:rPr lang="en-US" sz="2800" spc="-165" dirty="0" smtClean="0">
                <a:latin typeface="+mj-lt"/>
                <a:cs typeface="Trebuchet MS"/>
              </a:rPr>
              <a:t>,</a:t>
            </a:r>
            <a:r>
              <a:rPr lang="sr-Latn-R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smtClean="0">
                <a:latin typeface="+mj-lt"/>
                <a:cs typeface="Trebuchet MS"/>
              </a:rPr>
              <a:t>nursery </a:t>
            </a:r>
            <a:r>
              <a:rPr lang="en-US" sz="2800" spc="-165" dirty="0">
                <a:latin typeface="+mj-lt"/>
                <a:cs typeface="Trebuchet MS"/>
              </a:rPr>
              <a:t>schools</a:t>
            </a:r>
            <a:r>
              <a:rPr lang="en-US" sz="2800" spc="-165" dirty="0" smtClean="0">
                <a:latin typeface="+mj-lt"/>
                <a:cs typeface="Trebuchet MS"/>
              </a:rPr>
              <a:t>,</a:t>
            </a:r>
            <a:r>
              <a:rPr lang="sr-Latn-R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smtClean="0">
                <a:latin typeface="+mj-lt"/>
                <a:cs typeface="Trebuchet MS"/>
              </a:rPr>
              <a:t>kindergartens,</a:t>
            </a:r>
            <a:r>
              <a:rPr lang="sr-Latn-R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smtClean="0">
                <a:latin typeface="+mj-lt"/>
                <a:cs typeface="Trebuchet MS"/>
              </a:rPr>
              <a:t>parents</a:t>
            </a:r>
            <a:r>
              <a:rPr lang="en-US" sz="2800" spc="-165" dirty="0">
                <a:latin typeface="+mj-lt"/>
                <a:cs typeface="Trebuchet MS"/>
              </a:rPr>
              <a:t>` associations</a:t>
            </a:r>
            <a:r>
              <a:rPr lang="en-US" sz="2800" spc="-165" dirty="0" smtClean="0">
                <a:latin typeface="+mj-lt"/>
                <a:cs typeface="Trebuchet MS"/>
              </a:rPr>
              <a:t>,</a:t>
            </a:r>
            <a:r>
              <a:rPr lang="sr-Latn-R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smtClean="0">
                <a:latin typeface="+mj-lt"/>
                <a:cs typeface="Trebuchet MS"/>
              </a:rPr>
              <a:t>pensioners</a:t>
            </a:r>
            <a:r>
              <a:rPr lang="en-US" sz="2800" spc="-165" dirty="0">
                <a:latin typeface="+mj-lt"/>
                <a:cs typeface="Trebuchet MS"/>
              </a:rPr>
              <a:t>` associations…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165" dirty="0" smtClean="0">
                <a:latin typeface="+mj-lt"/>
                <a:cs typeface="Trebuchet MS"/>
              </a:rPr>
              <a:t>giving </a:t>
            </a:r>
            <a:r>
              <a:rPr lang="en-US" sz="2800" spc="-165" dirty="0">
                <a:latin typeface="+mj-lt"/>
                <a:cs typeface="Trebuchet MS"/>
              </a:rPr>
              <a:t>presentations at hotels</a:t>
            </a:r>
            <a:r>
              <a:rPr lang="en-US" sz="2800" spc="-165" dirty="0" smtClean="0">
                <a:latin typeface="+mj-lt"/>
                <a:cs typeface="Trebuchet MS"/>
              </a:rPr>
              <a:t>,</a:t>
            </a:r>
            <a:r>
              <a:rPr lang="sr-Latn-R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smtClean="0">
                <a:latin typeface="+mj-lt"/>
                <a:cs typeface="Trebuchet MS"/>
              </a:rPr>
              <a:t>and </a:t>
            </a:r>
            <a:r>
              <a:rPr lang="en-US" sz="2800" spc="-165" dirty="0">
                <a:latin typeface="+mj-lt"/>
                <a:cs typeface="Trebuchet MS"/>
              </a:rPr>
              <a:t>holiday resorts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800" spc="-165" dirty="0">
                <a:latin typeface="+mj-lt"/>
                <a:cs typeface="Trebuchet MS"/>
              </a:rPr>
              <a:t>m</a:t>
            </a:r>
            <a:r>
              <a:rPr lang="en-US" sz="2800" spc="-165" dirty="0" err="1" smtClean="0">
                <a:latin typeface="+mj-lt"/>
                <a:cs typeface="Trebuchet MS"/>
              </a:rPr>
              <a:t>edia</a:t>
            </a:r>
            <a:r>
              <a:rPr lang="en-US" sz="2800" spc="-165" dirty="0" smtClean="0">
                <a:latin typeface="+mj-lt"/>
                <a:cs typeface="Trebuchet MS"/>
              </a:rPr>
              <a:t> promotion</a:t>
            </a:r>
            <a:r>
              <a:rPr lang="sr-Latn-R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smtClean="0">
                <a:latin typeface="+mj-lt"/>
                <a:cs typeface="Trebuchet MS"/>
              </a:rPr>
              <a:t>( </a:t>
            </a:r>
            <a:r>
              <a:rPr lang="en-US" sz="2800" spc="-165" dirty="0">
                <a:latin typeface="+mj-lt"/>
                <a:cs typeface="Trebuchet MS"/>
              </a:rPr>
              <a:t>family TV  program)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>
            <a:off x="3200212" y="1986694"/>
            <a:ext cx="5487834" cy="1128914"/>
          </a:xfrm>
          <a:custGeom>
            <a:avLst/>
            <a:gdLst/>
            <a:ahLst/>
            <a:cxnLst/>
            <a:rect l="l" t="t" r="r" b="b"/>
            <a:pathLst>
              <a:path w="5267325" h="1167764">
                <a:moveTo>
                  <a:pt x="5072380" y="0"/>
                </a:moveTo>
                <a:lnTo>
                  <a:pt x="0" y="0"/>
                </a:lnTo>
                <a:lnTo>
                  <a:pt x="0" y="1167384"/>
                </a:lnTo>
                <a:lnTo>
                  <a:pt x="5072380" y="1167384"/>
                </a:lnTo>
                <a:lnTo>
                  <a:pt x="5116987" y="1162244"/>
                </a:lnTo>
                <a:lnTo>
                  <a:pt x="5157938" y="1147606"/>
                </a:lnTo>
                <a:lnTo>
                  <a:pt x="5194064" y="1124636"/>
                </a:lnTo>
                <a:lnTo>
                  <a:pt x="5224196" y="1094504"/>
                </a:lnTo>
                <a:lnTo>
                  <a:pt x="5247166" y="1058378"/>
                </a:lnTo>
                <a:lnTo>
                  <a:pt x="5261804" y="1017427"/>
                </a:lnTo>
                <a:lnTo>
                  <a:pt x="5266944" y="972820"/>
                </a:lnTo>
                <a:lnTo>
                  <a:pt x="5266944" y="194563"/>
                </a:lnTo>
                <a:lnTo>
                  <a:pt x="5261804" y="149956"/>
                </a:lnTo>
                <a:lnTo>
                  <a:pt x="5247166" y="109005"/>
                </a:lnTo>
                <a:lnTo>
                  <a:pt x="5224196" y="72879"/>
                </a:lnTo>
                <a:lnTo>
                  <a:pt x="5194064" y="42747"/>
                </a:lnTo>
                <a:lnTo>
                  <a:pt x="5157938" y="19777"/>
                </a:lnTo>
                <a:lnTo>
                  <a:pt x="5116987" y="5139"/>
                </a:lnTo>
                <a:lnTo>
                  <a:pt x="5072380" y="0"/>
                </a:lnTo>
                <a:close/>
              </a:path>
            </a:pathLst>
          </a:custGeom>
          <a:solidFill>
            <a:srgbClr val="C0504D"/>
          </a:solidFill>
          <a:ln w="28575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/>
          <p:cNvSpPr/>
          <p:nvPr/>
        </p:nvSpPr>
        <p:spPr>
          <a:xfrm>
            <a:off x="191557" y="1808708"/>
            <a:ext cx="3162794" cy="146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72352" y="350920"/>
            <a:ext cx="8486697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en-US" sz="2800" b="1" cap="all" dirty="0"/>
              <a:t>The </a:t>
            </a:r>
            <a:r>
              <a:rPr lang="sr-Latn-RS" sz="2800" b="1" cap="all" dirty="0" err="1" smtClean="0"/>
              <a:t>percentage</a:t>
            </a:r>
            <a:r>
              <a:rPr lang="en-US" sz="2800" b="1" cap="all" dirty="0" smtClean="0"/>
              <a:t> </a:t>
            </a:r>
            <a:r>
              <a:rPr lang="en-US" sz="2800" b="1" cap="all" dirty="0"/>
              <a:t>of the respondents who would like to transfer their account to the </a:t>
            </a:r>
            <a:r>
              <a:rPr lang="en-US" sz="2800" b="1" cap="all" dirty="0" err="1"/>
              <a:t>Societe</a:t>
            </a:r>
            <a:r>
              <a:rPr lang="en-US" sz="2800" b="1" cap="all" dirty="0"/>
              <a:t> </a:t>
            </a:r>
            <a:r>
              <a:rPr lang="en-US" sz="2800" b="1" cap="all" dirty="0" err="1"/>
              <a:t>Generale</a:t>
            </a:r>
            <a:r>
              <a:rPr lang="en-US" sz="2800" b="1" cap="all" dirty="0"/>
              <a:t> Bank if they were offered the product:</a:t>
            </a:r>
            <a:endParaRPr lang="en-US" sz="2800" cap="all" dirty="0"/>
          </a:p>
        </p:txBody>
      </p:sp>
      <p:sp>
        <p:nvSpPr>
          <p:cNvPr id="22" name="object 22"/>
          <p:cNvSpPr/>
          <p:nvPr/>
        </p:nvSpPr>
        <p:spPr>
          <a:xfrm>
            <a:off x="7621293" y="6407907"/>
            <a:ext cx="1523999" cy="446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"/>
          <p:cNvSpPr/>
          <p:nvPr/>
        </p:nvSpPr>
        <p:spPr>
          <a:xfrm>
            <a:off x="3200580" y="3502254"/>
            <a:ext cx="5468180" cy="1123107"/>
          </a:xfrm>
          <a:custGeom>
            <a:avLst/>
            <a:gdLst/>
            <a:ahLst/>
            <a:cxnLst/>
            <a:rect l="l" t="t" r="r" b="b"/>
            <a:pathLst>
              <a:path w="5267325" h="1167764">
                <a:moveTo>
                  <a:pt x="5072380" y="0"/>
                </a:moveTo>
                <a:lnTo>
                  <a:pt x="0" y="0"/>
                </a:lnTo>
                <a:lnTo>
                  <a:pt x="0" y="1167383"/>
                </a:lnTo>
                <a:lnTo>
                  <a:pt x="5072380" y="1167383"/>
                </a:lnTo>
                <a:lnTo>
                  <a:pt x="5116987" y="1162244"/>
                </a:lnTo>
                <a:lnTo>
                  <a:pt x="5157938" y="1147606"/>
                </a:lnTo>
                <a:lnTo>
                  <a:pt x="5194064" y="1124636"/>
                </a:lnTo>
                <a:lnTo>
                  <a:pt x="5224196" y="1094504"/>
                </a:lnTo>
                <a:lnTo>
                  <a:pt x="5247166" y="1058378"/>
                </a:lnTo>
                <a:lnTo>
                  <a:pt x="5261804" y="1017427"/>
                </a:lnTo>
                <a:lnTo>
                  <a:pt x="5266944" y="972819"/>
                </a:lnTo>
                <a:lnTo>
                  <a:pt x="5266944" y="194563"/>
                </a:lnTo>
                <a:lnTo>
                  <a:pt x="5261804" y="149956"/>
                </a:lnTo>
                <a:lnTo>
                  <a:pt x="5247166" y="109005"/>
                </a:lnTo>
                <a:lnTo>
                  <a:pt x="5224196" y="72879"/>
                </a:lnTo>
                <a:lnTo>
                  <a:pt x="5194064" y="42747"/>
                </a:lnTo>
                <a:lnTo>
                  <a:pt x="5157938" y="19777"/>
                </a:lnTo>
                <a:lnTo>
                  <a:pt x="5116987" y="5139"/>
                </a:lnTo>
                <a:lnTo>
                  <a:pt x="507238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9"/>
          <p:cNvSpPr txBox="1"/>
          <p:nvPr/>
        </p:nvSpPr>
        <p:spPr>
          <a:xfrm>
            <a:off x="3580042" y="3539671"/>
            <a:ext cx="381079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dirty="0" smtClean="0">
                <a:solidFill>
                  <a:srgbClr val="E10909"/>
                </a:solidFill>
              </a:rPr>
              <a:t>71,9 % would </a:t>
            </a:r>
            <a:r>
              <a:rPr lang="en-US" sz="3200" dirty="0">
                <a:solidFill>
                  <a:srgbClr val="E10909"/>
                </a:solidFill>
              </a:rPr>
              <a:t>change their b</a:t>
            </a:r>
            <a:r>
              <a:rPr lang="sr-Latn-RS" sz="3200" dirty="0" err="1">
                <a:solidFill>
                  <a:srgbClr val="E10909"/>
                </a:solidFill>
              </a:rPr>
              <a:t>ank</a:t>
            </a:r>
            <a:endParaRPr lang="en-US" sz="3200" dirty="0">
              <a:solidFill>
                <a:srgbClr val="E10909"/>
              </a:solidFill>
            </a:endParaRPr>
          </a:p>
        </p:txBody>
      </p:sp>
      <p:sp>
        <p:nvSpPr>
          <p:cNvPr id="30" name="object 10"/>
          <p:cNvSpPr/>
          <p:nvPr/>
        </p:nvSpPr>
        <p:spPr>
          <a:xfrm>
            <a:off x="290358" y="3384054"/>
            <a:ext cx="2946081" cy="1338018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2719578" y="0"/>
                </a:moveTo>
                <a:lnTo>
                  <a:pt x="243078" y="0"/>
                </a:lnTo>
                <a:lnTo>
                  <a:pt x="194088" y="4938"/>
                </a:lnTo>
                <a:lnTo>
                  <a:pt x="148459" y="19103"/>
                </a:lnTo>
                <a:lnTo>
                  <a:pt x="107169" y="41516"/>
                </a:lnTo>
                <a:lnTo>
                  <a:pt x="71194" y="71199"/>
                </a:lnTo>
                <a:lnTo>
                  <a:pt x="41513" y="107174"/>
                </a:lnTo>
                <a:lnTo>
                  <a:pt x="19101" y="148464"/>
                </a:lnTo>
                <a:lnTo>
                  <a:pt x="4938" y="194091"/>
                </a:lnTo>
                <a:lnTo>
                  <a:pt x="0" y="243078"/>
                </a:lnTo>
                <a:lnTo>
                  <a:pt x="0" y="1215390"/>
                </a:lnTo>
                <a:lnTo>
                  <a:pt x="4938" y="1264376"/>
                </a:lnTo>
                <a:lnTo>
                  <a:pt x="19101" y="1310003"/>
                </a:lnTo>
                <a:lnTo>
                  <a:pt x="41513" y="1351293"/>
                </a:lnTo>
                <a:lnTo>
                  <a:pt x="71194" y="1387268"/>
                </a:lnTo>
                <a:lnTo>
                  <a:pt x="107169" y="1416951"/>
                </a:lnTo>
                <a:lnTo>
                  <a:pt x="148459" y="1439364"/>
                </a:lnTo>
                <a:lnTo>
                  <a:pt x="194088" y="1453529"/>
                </a:lnTo>
                <a:lnTo>
                  <a:pt x="243078" y="1458468"/>
                </a:lnTo>
                <a:lnTo>
                  <a:pt x="2719578" y="1458468"/>
                </a:lnTo>
                <a:lnTo>
                  <a:pt x="2768564" y="1453529"/>
                </a:lnTo>
                <a:lnTo>
                  <a:pt x="2814191" y="1439364"/>
                </a:lnTo>
                <a:lnTo>
                  <a:pt x="2855481" y="1416951"/>
                </a:lnTo>
                <a:lnTo>
                  <a:pt x="2891456" y="1387268"/>
                </a:lnTo>
                <a:lnTo>
                  <a:pt x="2921139" y="1351293"/>
                </a:lnTo>
                <a:lnTo>
                  <a:pt x="2943552" y="1310003"/>
                </a:lnTo>
                <a:lnTo>
                  <a:pt x="2957717" y="1264376"/>
                </a:lnTo>
                <a:lnTo>
                  <a:pt x="2962655" y="1215390"/>
                </a:lnTo>
                <a:lnTo>
                  <a:pt x="2962655" y="243078"/>
                </a:lnTo>
                <a:lnTo>
                  <a:pt x="2957717" y="194091"/>
                </a:lnTo>
                <a:lnTo>
                  <a:pt x="2943552" y="148464"/>
                </a:lnTo>
                <a:lnTo>
                  <a:pt x="2921139" y="107174"/>
                </a:lnTo>
                <a:lnTo>
                  <a:pt x="2891456" y="71199"/>
                </a:lnTo>
                <a:lnTo>
                  <a:pt x="2855481" y="41516"/>
                </a:lnTo>
                <a:lnTo>
                  <a:pt x="2814191" y="19103"/>
                </a:lnTo>
                <a:lnTo>
                  <a:pt x="2768564" y="4938"/>
                </a:lnTo>
                <a:lnTo>
                  <a:pt x="2719578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1" name="object 14"/>
          <p:cNvSpPr/>
          <p:nvPr/>
        </p:nvSpPr>
        <p:spPr>
          <a:xfrm>
            <a:off x="3147549" y="4781943"/>
            <a:ext cx="5173980" cy="778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/>
          <p:cNvSpPr/>
          <p:nvPr/>
        </p:nvSpPr>
        <p:spPr>
          <a:xfrm>
            <a:off x="3196718" y="5034515"/>
            <a:ext cx="5456457" cy="1143844"/>
          </a:xfrm>
          <a:custGeom>
            <a:avLst/>
            <a:gdLst/>
            <a:ahLst/>
            <a:cxnLst/>
            <a:rect l="l" t="t" r="r" b="b"/>
            <a:pathLst>
              <a:path w="5267325" h="1167764">
                <a:moveTo>
                  <a:pt x="5072380" y="0"/>
                </a:moveTo>
                <a:lnTo>
                  <a:pt x="0" y="0"/>
                </a:lnTo>
                <a:lnTo>
                  <a:pt x="0" y="1167384"/>
                </a:lnTo>
                <a:lnTo>
                  <a:pt x="5072380" y="1167384"/>
                </a:lnTo>
                <a:lnTo>
                  <a:pt x="5116987" y="1162244"/>
                </a:lnTo>
                <a:lnTo>
                  <a:pt x="5157938" y="1147606"/>
                </a:lnTo>
                <a:lnTo>
                  <a:pt x="5194064" y="1124636"/>
                </a:lnTo>
                <a:lnTo>
                  <a:pt x="5224196" y="1094504"/>
                </a:lnTo>
                <a:lnTo>
                  <a:pt x="5247166" y="1058378"/>
                </a:lnTo>
                <a:lnTo>
                  <a:pt x="5261804" y="1017427"/>
                </a:lnTo>
                <a:lnTo>
                  <a:pt x="5266944" y="972820"/>
                </a:lnTo>
                <a:lnTo>
                  <a:pt x="5266944" y="194564"/>
                </a:lnTo>
                <a:lnTo>
                  <a:pt x="5261804" y="149956"/>
                </a:lnTo>
                <a:lnTo>
                  <a:pt x="5247166" y="109005"/>
                </a:lnTo>
                <a:lnTo>
                  <a:pt x="5224196" y="72879"/>
                </a:lnTo>
                <a:lnTo>
                  <a:pt x="5194064" y="42747"/>
                </a:lnTo>
                <a:lnTo>
                  <a:pt x="5157938" y="19777"/>
                </a:lnTo>
                <a:lnTo>
                  <a:pt x="5116987" y="5139"/>
                </a:lnTo>
                <a:lnTo>
                  <a:pt x="507238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7"/>
          <p:cNvSpPr txBox="1"/>
          <p:nvPr/>
        </p:nvSpPr>
        <p:spPr>
          <a:xfrm>
            <a:off x="3567675" y="5044671"/>
            <a:ext cx="3692212" cy="102528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defTabSz="365760"/>
            <a:r>
              <a:rPr lang="en-US" sz="3200" kern="700" dirty="0">
                <a:solidFill>
                  <a:schemeClr val="bg1"/>
                </a:solidFill>
              </a:rPr>
              <a:t>63,1 %  would change their </a:t>
            </a:r>
            <a:r>
              <a:rPr lang="sr-Latn-RS" sz="3200" kern="700" dirty="0" err="1">
                <a:solidFill>
                  <a:schemeClr val="bg1"/>
                </a:solidFill>
              </a:rPr>
              <a:t>bank</a:t>
            </a:r>
            <a:endParaRPr lang="en-US" sz="3200" kern="700" dirty="0">
              <a:solidFill>
                <a:schemeClr val="bg1"/>
              </a:solidFill>
            </a:endParaRPr>
          </a:p>
        </p:txBody>
      </p:sp>
      <p:sp>
        <p:nvSpPr>
          <p:cNvPr id="34" name="object 18"/>
          <p:cNvSpPr/>
          <p:nvPr/>
        </p:nvSpPr>
        <p:spPr>
          <a:xfrm>
            <a:off x="288056" y="4886574"/>
            <a:ext cx="2962910" cy="1371448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2719578" y="0"/>
                </a:moveTo>
                <a:lnTo>
                  <a:pt x="243078" y="0"/>
                </a:lnTo>
                <a:lnTo>
                  <a:pt x="194088" y="4938"/>
                </a:lnTo>
                <a:lnTo>
                  <a:pt x="148459" y="19103"/>
                </a:lnTo>
                <a:lnTo>
                  <a:pt x="107169" y="41516"/>
                </a:lnTo>
                <a:lnTo>
                  <a:pt x="71194" y="71199"/>
                </a:lnTo>
                <a:lnTo>
                  <a:pt x="41513" y="107174"/>
                </a:lnTo>
                <a:lnTo>
                  <a:pt x="19101" y="148464"/>
                </a:lnTo>
                <a:lnTo>
                  <a:pt x="4938" y="194091"/>
                </a:lnTo>
                <a:lnTo>
                  <a:pt x="0" y="243078"/>
                </a:lnTo>
                <a:lnTo>
                  <a:pt x="0" y="1215390"/>
                </a:lnTo>
                <a:lnTo>
                  <a:pt x="4938" y="1264376"/>
                </a:lnTo>
                <a:lnTo>
                  <a:pt x="19101" y="1310003"/>
                </a:lnTo>
                <a:lnTo>
                  <a:pt x="41513" y="1351293"/>
                </a:lnTo>
                <a:lnTo>
                  <a:pt x="71194" y="1387268"/>
                </a:lnTo>
                <a:lnTo>
                  <a:pt x="107169" y="1416951"/>
                </a:lnTo>
                <a:lnTo>
                  <a:pt x="148459" y="1439364"/>
                </a:lnTo>
                <a:lnTo>
                  <a:pt x="194088" y="1453529"/>
                </a:lnTo>
                <a:lnTo>
                  <a:pt x="243078" y="1458468"/>
                </a:lnTo>
                <a:lnTo>
                  <a:pt x="2719578" y="1458468"/>
                </a:lnTo>
                <a:lnTo>
                  <a:pt x="2768564" y="1453529"/>
                </a:lnTo>
                <a:lnTo>
                  <a:pt x="2814191" y="1439364"/>
                </a:lnTo>
                <a:lnTo>
                  <a:pt x="2855481" y="1416951"/>
                </a:lnTo>
                <a:lnTo>
                  <a:pt x="2891456" y="1387268"/>
                </a:lnTo>
                <a:lnTo>
                  <a:pt x="2921139" y="1351293"/>
                </a:lnTo>
                <a:lnTo>
                  <a:pt x="2943552" y="1310003"/>
                </a:lnTo>
                <a:lnTo>
                  <a:pt x="2957717" y="1264376"/>
                </a:lnTo>
                <a:lnTo>
                  <a:pt x="2962655" y="1215390"/>
                </a:lnTo>
                <a:lnTo>
                  <a:pt x="2962655" y="243078"/>
                </a:lnTo>
                <a:lnTo>
                  <a:pt x="2957717" y="194091"/>
                </a:lnTo>
                <a:lnTo>
                  <a:pt x="2943552" y="148464"/>
                </a:lnTo>
                <a:lnTo>
                  <a:pt x="2921139" y="107174"/>
                </a:lnTo>
                <a:lnTo>
                  <a:pt x="2891456" y="71199"/>
                </a:lnTo>
                <a:lnTo>
                  <a:pt x="2855481" y="41516"/>
                </a:lnTo>
                <a:lnTo>
                  <a:pt x="2814191" y="19103"/>
                </a:lnTo>
                <a:lnTo>
                  <a:pt x="2768564" y="4938"/>
                </a:lnTo>
                <a:lnTo>
                  <a:pt x="2719578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358145" y="3332699"/>
            <a:ext cx="28195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900" dirty="0" smtClean="0">
                <a:solidFill>
                  <a:srgbClr val="E1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ONLINE BENEFIT</a:t>
            </a:r>
            <a:endParaRPr lang="en-US" sz="3900" dirty="0">
              <a:solidFill>
                <a:srgbClr val="E109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17182" y="1826350"/>
            <a:ext cx="36431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</a:t>
            </a:r>
            <a:r>
              <a:rPr lang="sr-Latn-R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EMPORARY OVERDRAFT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5487" y="4878654"/>
            <a:ext cx="3080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</a:t>
            </a:r>
            <a:r>
              <a:rPr lang="sr-Latn-R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AMILY SAVINGS 2 IN 1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" name="object 25">
            <a:hlinkClick r:id="rId5"/>
          </p:cNvPr>
          <p:cNvSpPr txBox="1"/>
          <p:nvPr/>
        </p:nvSpPr>
        <p:spPr>
          <a:xfrm>
            <a:off x="7134997" y="5455639"/>
            <a:ext cx="13685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u="heavy" spc="-15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Advertisement</a:t>
            </a:r>
            <a:endParaRPr sz="1800" spc="-150" dirty="0">
              <a:latin typeface="Arial"/>
              <a:cs typeface="Arial"/>
            </a:endParaRPr>
          </a:p>
        </p:txBody>
      </p:sp>
      <p:sp>
        <p:nvSpPr>
          <p:cNvPr id="24" name="object 24">
            <a:hlinkClick r:id="rId6"/>
          </p:cNvPr>
          <p:cNvSpPr txBox="1"/>
          <p:nvPr/>
        </p:nvSpPr>
        <p:spPr>
          <a:xfrm>
            <a:off x="7134997" y="3874480"/>
            <a:ext cx="149787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u="heavy" spc="-15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Advertisement</a:t>
            </a:r>
            <a:endParaRPr sz="1800" spc="-150" dirty="0">
              <a:latin typeface="Arial"/>
              <a:cs typeface="Arial"/>
            </a:endParaRPr>
          </a:p>
        </p:txBody>
      </p:sp>
      <p:sp>
        <p:nvSpPr>
          <p:cNvPr id="23" name="object 23">
            <a:hlinkClick r:id="rId7"/>
          </p:cNvPr>
          <p:cNvSpPr txBox="1"/>
          <p:nvPr/>
        </p:nvSpPr>
        <p:spPr>
          <a:xfrm>
            <a:off x="7080854" y="2327769"/>
            <a:ext cx="179756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u="heavy" spc="-15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Advertisement</a:t>
            </a:r>
            <a:endParaRPr sz="1800" spc="-150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02546" y="2000106"/>
            <a:ext cx="34261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62,4 %   would change their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209800"/>
            <a:ext cx="6400800" cy="194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400" b="1" spc="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</a:t>
            </a:r>
            <a:r>
              <a:rPr lang="en-US" sz="5400" b="1" spc="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FOR YOUR ATTENTION</a:t>
            </a:r>
            <a:endParaRPr lang="en-US" sz="5400" spc="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7" y="6936"/>
            <a:ext cx="9176022" cy="685106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hlinkClick r:id="rId5"/>
          </p:cNvPr>
          <p:cNvSpPr txBox="1"/>
          <p:nvPr/>
        </p:nvSpPr>
        <p:spPr>
          <a:xfrm>
            <a:off x="2863284" y="5827265"/>
            <a:ext cx="20824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7425" algn="l"/>
              </a:tabLst>
            </a:pPr>
            <a:r>
              <a:rPr lang="sr-Latn-RS" sz="1800" b="1" u="heavy" spc="-3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Questionnaire</a:t>
            </a:r>
            <a:r>
              <a:rPr lang="sr-Latn-RS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254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3284" y="6216832"/>
            <a:ext cx="182600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7425" algn="l"/>
              </a:tabLst>
            </a:pPr>
            <a:r>
              <a:rPr lang="sr-Latn-RS" b="1" u="heavy" spc="-3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Questionnaire</a:t>
            </a:r>
            <a:r>
              <a:rPr lang="sr-Latn-RS" b="1" u="heavy" spc="-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254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00600" y="5846832"/>
            <a:ext cx="284040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r-Latn-RS" sz="1800" b="1" u="heavy" spc="-3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The</a:t>
            </a:r>
            <a:r>
              <a:rPr lang="sr-Latn-RS" sz="1800" b="1" u="heavy" spc="-3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sr-Latn-RS" sz="1800" b="1" u="heavy" spc="-3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results</a:t>
            </a:r>
            <a:r>
              <a:rPr lang="sr-Latn-RS" sz="1800" b="1" u="heavy" spc="-3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sr-Latn-RS" sz="1800" b="1" u="heavy" spc="-3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of</a:t>
            </a:r>
            <a:r>
              <a:rPr lang="sr-Latn-RS" sz="1800" b="1" u="heavy" spc="-3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sr-Latn-RS" sz="1800" b="1" u="heavy" spc="-3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the</a:t>
            </a:r>
            <a:r>
              <a:rPr lang="sr-Latn-RS" sz="1800" b="1" u="heavy" spc="-3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sr-Latn-RS" sz="1800" b="1" u="heavy" spc="-3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quest</a:t>
            </a:r>
            <a:r>
              <a:rPr lang="sr-Latn-RS" sz="1800" b="1" u="heavy" spc="-3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. </a:t>
            </a:r>
            <a:r>
              <a:rPr sz="1800" b="1" u="heavy" spc="-254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74843" y="6221818"/>
            <a:ext cx="27709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u="heavy" spc="-1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The</a:t>
            </a:r>
            <a:r>
              <a:rPr lang="sr-Latn-RS" sz="1800" b="1"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sr-Latn-RS" sz="1800" b="1" u="heavy" spc="-1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results</a:t>
            </a:r>
            <a:r>
              <a:rPr lang="sr-Latn-RS" sz="1800" b="1"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sr-Latn-RS" sz="1800" b="1" u="heavy" spc="-1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of</a:t>
            </a:r>
            <a:r>
              <a:rPr lang="sr-Latn-RS" sz="1800" b="1"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sr-Latn-RS" sz="1800" b="1" u="heavy" spc="-1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the</a:t>
            </a:r>
            <a:r>
              <a:rPr lang="sr-Latn-RS" sz="1800" b="1"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sr-Latn-RS" sz="1800" b="1" u="heavy" spc="-1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quest</a:t>
            </a:r>
            <a:r>
              <a:rPr lang="sr-Latn-RS" sz="1800" b="1"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. </a:t>
            </a:r>
            <a:r>
              <a:rPr sz="1800" b="1" u="heavy" spc="-254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62501" y="688436"/>
            <a:ext cx="2450114" cy="5606943"/>
            <a:chOff x="2127220" y="542926"/>
            <a:chExt cx="2450114" cy="5606943"/>
          </a:xfrm>
        </p:grpSpPr>
        <p:sp>
          <p:nvSpPr>
            <p:cNvPr id="40" name="Rounded Rectangle 39"/>
            <p:cNvSpPr/>
            <p:nvPr/>
          </p:nvSpPr>
          <p:spPr>
            <a:xfrm>
              <a:off x="2127220" y="542926"/>
              <a:ext cx="1862517" cy="991765"/>
            </a:xfrm>
            <a:prstGeom prst="roundRect">
              <a:avLst>
                <a:gd name="adj" fmla="val 9575"/>
              </a:avLst>
            </a:prstGeom>
            <a:solidFill>
              <a:srgbClr val="DED8C2"/>
            </a:solidFill>
            <a:ln>
              <a:solidFill>
                <a:srgbClr val="AC43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293524" y="1719037"/>
              <a:ext cx="1862517" cy="991765"/>
            </a:xfrm>
            <a:prstGeom prst="roundRect">
              <a:avLst>
                <a:gd name="adj" fmla="val 9575"/>
              </a:avLst>
            </a:prstGeom>
            <a:solidFill>
              <a:srgbClr val="DED8C2"/>
            </a:solidFill>
            <a:ln>
              <a:solidFill>
                <a:srgbClr val="AC43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422340" y="2847975"/>
              <a:ext cx="1862517" cy="991765"/>
            </a:xfrm>
            <a:prstGeom prst="roundRect">
              <a:avLst>
                <a:gd name="adj" fmla="val 9575"/>
              </a:avLst>
            </a:prstGeom>
            <a:solidFill>
              <a:srgbClr val="DED8C2"/>
            </a:solidFill>
            <a:ln>
              <a:solidFill>
                <a:srgbClr val="AC43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576765" y="4021981"/>
              <a:ext cx="1862517" cy="991765"/>
            </a:xfrm>
            <a:prstGeom prst="roundRect">
              <a:avLst>
                <a:gd name="adj" fmla="val 9575"/>
              </a:avLst>
            </a:prstGeom>
            <a:solidFill>
              <a:srgbClr val="DED8C2"/>
            </a:solidFill>
            <a:ln>
              <a:solidFill>
                <a:srgbClr val="AC43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714817" y="5158104"/>
              <a:ext cx="1862517" cy="991765"/>
            </a:xfrm>
            <a:prstGeom prst="roundRect">
              <a:avLst>
                <a:gd name="adj" fmla="val 9575"/>
              </a:avLst>
            </a:prstGeom>
            <a:solidFill>
              <a:srgbClr val="DED8C2"/>
            </a:solidFill>
            <a:ln>
              <a:solidFill>
                <a:srgbClr val="AC43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Down Arrow 44"/>
            <p:cNvSpPr/>
            <p:nvPr/>
          </p:nvSpPr>
          <p:spPr>
            <a:xfrm>
              <a:off x="3249568" y="1267143"/>
              <a:ext cx="647319" cy="678167"/>
            </a:xfrm>
            <a:prstGeom prst="downArrow">
              <a:avLst/>
            </a:prstGeom>
            <a:solidFill>
              <a:srgbClr val="DED8C2"/>
            </a:solidFill>
            <a:ln>
              <a:solidFill>
                <a:srgbClr val="282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Down Arrow 45"/>
            <p:cNvSpPr/>
            <p:nvPr/>
          </p:nvSpPr>
          <p:spPr>
            <a:xfrm>
              <a:off x="3402900" y="2411608"/>
              <a:ext cx="647319" cy="678167"/>
            </a:xfrm>
            <a:prstGeom prst="downArrow">
              <a:avLst/>
            </a:prstGeom>
            <a:solidFill>
              <a:srgbClr val="DED8C2"/>
            </a:solidFill>
            <a:ln>
              <a:solidFill>
                <a:srgbClr val="282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Down Arrow 46"/>
            <p:cNvSpPr/>
            <p:nvPr/>
          </p:nvSpPr>
          <p:spPr>
            <a:xfrm>
              <a:off x="3574297" y="3571415"/>
              <a:ext cx="647319" cy="678167"/>
            </a:xfrm>
            <a:prstGeom prst="downArrow">
              <a:avLst/>
            </a:prstGeom>
            <a:solidFill>
              <a:srgbClr val="DED8C2"/>
            </a:solidFill>
            <a:ln>
              <a:solidFill>
                <a:srgbClr val="282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Down Arrow 47"/>
            <p:cNvSpPr/>
            <p:nvPr/>
          </p:nvSpPr>
          <p:spPr>
            <a:xfrm>
              <a:off x="3770565" y="4746422"/>
              <a:ext cx="647319" cy="678167"/>
            </a:xfrm>
            <a:prstGeom prst="downArrow">
              <a:avLst/>
            </a:prstGeom>
            <a:solidFill>
              <a:srgbClr val="DED8C2"/>
            </a:solidFill>
            <a:ln>
              <a:solidFill>
                <a:srgbClr val="282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94066" y="769203"/>
            <a:ext cx="995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</a:pPr>
            <a:r>
              <a:rPr lang="en-US" sz="16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SWOT </a:t>
            </a:r>
            <a:r>
              <a:rPr lang="en-US" sz="1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bank analysis</a:t>
            </a:r>
            <a:endParaRPr lang="en-US" sz="1400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5844" y="2080718"/>
            <a:ext cx="995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Creating</a:t>
            </a:r>
            <a:r>
              <a:rPr lang="en-US" sz="2000" dirty="0">
                <a:latin typeface="+mj-lt"/>
              </a:rPr>
              <a:t> </a:t>
            </a:r>
            <a:r>
              <a:rPr lang="en-US" sz="1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products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49553" y="3283049"/>
            <a:ext cx="995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Market research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17185" y="4268489"/>
            <a:ext cx="14098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target market analysis of customer satisfaction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56357" y="5608611"/>
            <a:ext cx="1277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Customer access plan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2456429" y="150891"/>
            <a:ext cx="3335912" cy="2685477"/>
            <a:chOff x="2578151" y="81272"/>
            <a:chExt cx="2969260" cy="2386401"/>
          </a:xfrm>
        </p:grpSpPr>
        <p:grpSp>
          <p:nvGrpSpPr>
            <p:cNvPr id="63" name="Group 62"/>
            <p:cNvGrpSpPr/>
            <p:nvPr/>
          </p:nvGrpSpPr>
          <p:grpSpPr>
            <a:xfrm>
              <a:off x="2578151" y="82613"/>
              <a:ext cx="2969260" cy="2385060"/>
              <a:chOff x="5663946" y="2286"/>
              <a:chExt cx="2969260" cy="2385060"/>
            </a:xfrm>
          </p:grpSpPr>
          <p:sp>
            <p:nvSpPr>
              <p:cNvPr id="65" name="object 10"/>
              <p:cNvSpPr/>
              <p:nvPr/>
            </p:nvSpPr>
            <p:spPr>
              <a:xfrm>
                <a:off x="5663946" y="2286"/>
                <a:ext cx="2968752" cy="238506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  <p:sp>
            <p:nvSpPr>
              <p:cNvPr id="66" name="object 11"/>
              <p:cNvSpPr/>
              <p:nvPr/>
            </p:nvSpPr>
            <p:spPr>
              <a:xfrm>
                <a:off x="5663946" y="2286"/>
                <a:ext cx="2969260" cy="2385060"/>
              </a:xfrm>
              <a:custGeom>
                <a:avLst/>
                <a:gdLst/>
                <a:ahLst/>
                <a:cxnLst/>
                <a:rect l="l" t="t" r="r" b="b"/>
                <a:pathLst>
                  <a:path w="2969259" h="2385060">
                    <a:moveTo>
                      <a:pt x="0" y="168910"/>
                    </a:moveTo>
                    <a:lnTo>
                      <a:pt x="6038" y="124030"/>
                    </a:lnTo>
                    <a:lnTo>
                      <a:pt x="23076" y="83688"/>
                    </a:lnTo>
                    <a:lnTo>
                      <a:pt x="49498" y="49498"/>
                    </a:lnTo>
                    <a:lnTo>
                      <a:pt x="83688" y="23076"/>
                    </a:lnTo>
                    <a:lnTo>
                      <a:pt x="124030" y="6038"/>
                    </a:lnTo>
                    <a:lnTo>
                      <a:pt x="168909" y="0"/>
                    </a:lnTo>
                    <a:lnTo>
                      <a:pt x="2799842" y="0"/>
                    </a:lnTo>
                    <a:lnTo>
                      <a:pt x="2844721" y="6038"/>
                    </a:lnTo>
                    <a:lnTo>
                      <a:pt x="2885063" y="23076"/>
                    </a:lnTo>
                    <a:lnTo>
                      <a:pt x="2919253" y="49498"/>
                    </a:lnTo>
                    <a:lnTo>
                      <a:pt x="2945675" y="83688"/>
                    </a:lnTo>
                    <a:lnTo>
                      <a:pt x="2962713" y="124030"/>
                    </a:lnTo>
                    <a:lnTo>
                      <a:pt x="2968752" y="168910"/>
                    </a:lnTo>
                    <a:lnTo>
                      <a:pt x="2968752" y="2216150"/>
                    </a:lnTo>
                    <a:lnTo>
                      <a:pt x="2962713" y="2261029"/>
                    </a:lnTo>
                    <a:lnTo>
                      <a:pt x="2945675" y="2301371"/>
                    </a:lnTo>
                    <a:lnTo>
                      <a:pt x="2919253" y="2335561"/>
                    </a:lnTo>
                    <a:lnTo>
                      <a:pt x="2885063" y="2361983"/>
                    </a:lnTo>
                    <a:lnTo>
                      <a:pt x="2844721" y="2379021"/>
                    </a:lnTo>
                    <a:lnTo>
                      <a:pt x="2799842" y="2385060"/>
                    </a:lnTo>
                    <a:lnTo>
                      <a:pt x="168909" y="2385060"/>
                    </a:lnTo>
                    <a:lnTo>
                      <a:pt x="124030" y="2379021"/>
                    </a:lnTo>
                    <a:lnTo>
                      <a:pt x="83688" y="2361983"/>
                    </a:lnTo>
                    <a:lnTo>
                      <a:pt x="49498" y="2335561"/>
                    </a:lnTo>
                    <a:lnTo>
                      <a:pt x="23076" y="2301371"/>
                    </a:lnTo>
                    <a:lnTo>
                      <a:pt x="6038" y="2261029"/>
                    </a:lnTo>
                    <a:lnTo>
                      <a:pt x="0" y="2216150"/>
                    </a:lnTo>
                    <a:lnTo>
                      <a:pt x="0" y="168910"/>
                    </a:lnTo>
                    <a:close/>
                  </a:path>
                </a:pathLst>
              </a:custGeom>
              <a:ln w="25908">
                <a:solidFill>
                  <a:srgbClr val="0D0D0D"/>
                </a:solidFill>
              </a:ln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</p:grpSp>
        <p:sp>
          <p:nvSpPr>
            <p:cNvPr id="64" name="object 19"/>
            <p:cNvSpPr/>
            <p:nvPr/>
          </p:nvSpPr>
          <p:spPr>
            <a:xfrm>
              <a:off x="2663210" y="432882"/>
              <a:ext cx="2782824" cy="197291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561770" y="81272"/>
              <a:ext cx="976286" cy="355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2000" b="1" dirty="0" smtClean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Strength</a:t>
              </a:r>
              <a:endParaRPr lang="en-US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913554" y="381000"/>
            <a:ext cx="2979774" cy="2337991"/>
            <a:chOff x="5607079" y="60082"/>
            <a:chExt cx="2969260" cy="2407591"/>
          </a:xfrm>
        </p:grpSpPr>
        <p:grpSp>
          <p:nvGrpSpPr>
            <p:cNvPr id="60" name="Group 59"/>
            <p:cNvGrpSpPr/>
            <p:nvPr/>
          </p:nvGrpSpPr>
          <p:grpSpPr>
            <a:xfrm>
              <a:off x="5607079" y="82613"/>
              <a:ext cx="2969260" cy="2385060"/>
              <a:chOff x="5663946" y="2286"/>
              <a:chExt cx="2969260" cy="2385060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5663946" y="2286"/>
                <a:ext cx="2968752" cy="238506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5663946" y="2286"/>
                <a:ext cx="2969260" cy="2385060"/>
              </a:xfrm>
              <a:custGeom>
                <a:avLst/>
                <a:gdLst/>
                <a:ahLst/>
                <a:cxnLst/>
                <a:rect l="l" t="t" r="r" b="b"/>
                <a:pathLst>
                  <a:path w="2969259" h="2385060">
                    <a:moveTo>
                      <a:pt x="0" y="168910"/>
                    </a:moveTo>
                    <a:lnTo>
                      <a:pt x="6038" y="124030"/>
                    </a:lnTo>
                    <a:lnTo>
                      <a:pt x="23076" y="83688"/>
                    </a:lnTo>
                    <a:lnTo>
                      <a:pt x="49498" y="49498"/>
                    </a:lnTo>
                    <a:lnTo>
                      <a:pt x="83688" y="23076"/>
                    </a:lnTo>
                    <a:lnTo>
                      <a:pt x="124030" y="6038"/>
                    </a:lnTo>
                    <a:lnTo>
                      <a:pt x="168909" y="0"/>
                    </a:lnTo>
                    <a:lnTo>
                      <a:pt x="2799842" y="0"/>
                    </a:lnTo>
                    <a:lnTo>
                      <a:pt x="2844721" y="6038"/>
                    </a:lnTo>
                    <a:lnTo>
                      <a:pt x="2885063" y="23076"/>
                    </a:lnTo>
                    <a:lnTo>
                      <a:pt x="2919253" y="49498"/>
                    </a:lnTo>
                    <a:lnTo>
                      <a:pt x="2945675" y="83688"/>
                    </a:lnTo>
                    <a:lnTo>
                      <a:pt x="2962713" y="124030"/>
                    </a:lnTo>
                    <a:lnTo>
                      <a:pt x="2968752" y="168910"/>
                    </a:lnTo>
                    <a:lnTo>
                      <a:pt x="2968752" y="2216150"/>
                    </a:lnTo>
                    <a:lnTo>
                      <a:pt x="2962713" y="2261029"/>
                    </a:lnTo>
                    <a:lnTo>
                      <a:pt x="2945675" y="2301371"/>
                    </a:lnTo>
                    <a:lnTo>
                      <a:pt x="2919253" y="2335561"/>
                    </a:lnTo>
                    <a:lnTo>
                      <a:pt x="2885063" y="2361983"/>
                    </a:lnTo>
                    <a:lnTo>
                      <a:pt x="2844721" y="2379021"/>
                    </a:lnTo>
                    <a:lnTo>
                      <a:pt x="2799842" y="2385060"/>
                    </a:lnTo>
                    <a:lnTo>
                      <a:pt x="168909" y="2385060"/>
                    </a:lnTo>
                    <a:lnTo>
                      <a:pt x="124030" y="2379021"/>
                    </a:lnTo>
                    <a:lnTo>
                      <a:pt x="83688" y="2361983"/>
                    </a:lnTo>
                    <a:lnTo>
                      <a:pt x="49498" y="2335561"/>
                    </a:lnTo>
                    <a:lnTo>
                      <a:pt x="23076" y="2301371"/>
                    </a:lnTo>
                    <a:lnTo>
                      <a:pt x="6038" y="2261029"/>
                    </a:lnTo>
                    <a:lnTo>
                      <a:pt x="0" y="2216150"/>
                    </a:lnTo>
                    <a:lnTo>
                      <a:pt x="0" y="168910"/>
                    </a:lnTo>
                    <a:close/>
                  </a:path>
                </a:pathLst>
              </a:custGeom>
              <a:ln w="25908">
                <a:solidFill>
                  <a:srgbClr val="0D0D0D"/>
                </a:solidFill>
              </a:ln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</p:grpSp>
        <p:sp>
          <p:nvSpPr>
            <p:cNvPr id="19" name="object 19"/>
            <p:cNvSpPr/>
            <p:nvPr/>
          </p:nvSpPr>
          <p:spPr>
            <a:xfrm>
              <a:off x="5692138" y="432882"/>
              <a:ext cx="2782824" cy="19729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745630" y="60082"/>
              <a:ext cx="2123643" cy="412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Weaknesses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983788" y="2895600"/>
            <a:ext cx="3618929" cy="2428760"/>
            <a:chOff x="1928482" y="2500799"/>
            <a:chExt cx="3618929" cy="2428760"/>
          </a:xfrm>
        </p:grpSpPr>
        <p:grpSp>
          <p:nvGrpSpPr>
            <p:cNvPr id="69" name="Group 68"/>
            <p:cNvGrpSpPr/>
            <p:nvPr/>
          </p:nvGrpSpPr>
          <p:grpSpPr>
            <a:xfrm>
              <a:off x="2578151" y="2544499"/>
              <a:ext cx="2969260" cy="2385060"/>
              <a:chOff x="5663946" y="2286"/>
              <a:chExt cx="2969260" cy="2385060"/>
            </a:xfrm>
          </p:grpSpPr>
          <p:sp>
            <p:nvSpPr>
              <p:cNvPr id="71" name="object 10"/>
              <p:cNvSpPr/>
              <p:nvPr/>
            </p:nvSpPr>
            <p:spPr>
              <a:xfrm>
                <a:off x="5663946" y="2286"/>
                <a:ext cx="2968752" cy="238506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  <p:sp>
            <p:nvSpPr>
              <p:cNvPr id="72" name="object 11"/>
              <p:cNvSpPr/>
              <p:nvPr/>
            </p:nvSpPr>
            <p:spPr>
              <a:xfrm>
                <a:off x="5663946" y="2286"/>
                <a:ext cx="2969260" cy="2385060"/>
              </a:xfrm>
              <a:custGeom>
                <a:avLst/>
                <a:gdLst/>
                <a:ahLst/>
                <a:cxnLst/>
                <a:rect l="l" t="t" r="r" b="b"/>
                <a:pathLst>
                  <a:path w="2969259" h="2385060">
                    <a:moveTo>
                      <a:pt x="0" y="168910"/>
                    </a:moveTo>
                    <a:lnTo>
                      <a:pt x="6038" y="124030"/>
                    </a:lnTo>
                    <a:lnTo>
                      <a:pt x="23076" y="83688"/>
                    </a:lnTo>
                    <a:lnTo>
                      <a:pt x="49498" y="49498"/>
                    </a:lnTo>
                    <a:lnTo>
                      <a:pt x="83688" y="23076"/>
                    </a:lnTo>
                    <a:lnTo>
                      <a:pt x="124030" y="6038"/>
                    </a:lnTo>
                    <a:lnTo>
                      <a:pt x="168909" y="0"/>
                    </a:lnTo>
                    <a:lnTo>
                      <a:pt x="2799842" y="0"/>
                    </a:lnTo>
                    <a:lnTo>
                      <a:pt x="2844721" y="6038"/>
                    </a:lnTo>
                    <a:lnTo>
                      <a:pt x="2885063" y="23076"/>
                    </a:lnTo>
                    <a:lnTo>
                      <a:pt x="2919253" y="49498"/>
                    </a:lnTo>
                    <a:lnTo>
                      <a:pt x="2945675" y="83688"/>
                    </a:lnTo>
                    <a:lnTo>
                      <a:pt x="2962713" y="124030"/>
                    </a:lnTo>
                    <a:lnTo>
                      <a:pt x="2968752" y="168910"/>
                    </a:lnTo>
                    <a:lnTo>
                      <a:pt x="2968752" y="2216150"/>
                    </a:lnTo>
                    <a:lnTo>
                      <a:pt x="2962713" y="2261029"/>
                    </a:lnTo>
                    <a:lnTo>
                      <a:pt x="2945675" y="2301371"/>
                    </a:lnTo>
                    <a:lnTo>
                      <a:pt x="2919253" y="2335561"/>
                    </a:lnTo>
                    <a:lnTo>
                      <a:pt x="2885063" y="2361983"/>
                    </a:lnTo>
                    <a:lnTo>
                      <a:pt x="2844721" y="2379021"/>
                    </a:lnTo>
                    <a:lnTo>
                      <a:pt x="2799842" y="2385060"/>
                    </a:lnTo>
                    <a:lnTo>
                      <a:pt x="168909" y="2385060"/>
                    </a:lnTo>
                    <a:lnTo>
                      <a:pt x="124030" y="2379021"/>
                    </a:lnTo>
                    <a:lnTo>
                      <a:pt x="83688" y="2361983"/>
                    </a:lnTo>
                    <a:lnTo>
                      <a:pt x="49498" y="2335561"/>
                    </a:lnTo>
                    <a:lnTo>
                      <a:pt x="23076" y="2301371"/>
                    </a:lnTo>
                    <a:lnTo>
                      <a:pt x="6038" y="2261029"/>
                    </a:lnTo>
                    <a:lnTo>
                      <a:pt x="0" y="2216150"/>
                    </a:lnTo>
                    <a:lnTo>
                      <a:pt x="0" y="168910"/>
                    </a:lnTo>
                    <a:close/>
                  </a:path>
                </a:pathLst>
              </a:custGeom>
              <a:ln w="25908">
                <a:solidFill>
                  <a:srgbClr val="0D0D0D"/>
                </a:solidFill>
              </a:ln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</p:grpSp>
        <p:sp>
          <p:nvSpPr>
            <p:cNvPr id="70" name="object 19"/>
            <p:cNvSpPr/>
            <p:nvPr/>
          </p:nvSpPr>
          <p:spPr>
            <a:xfrm>
              <a:off x="2663210" y="2887332"/>
              <a:ext cx="2782824" cy="19803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28482" y="2500799"/>
              <a:ext cx="26565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14400" marR="0" algn="ctr">
                <a:spcBef>
                  <a:spcPts val="0"/>
                </a:spcBef>
                <a:spcAft>
                  <a:spcPts val="1000"/>
                </a:spcAft>
                <a:tabLst>
                  <a:tab pos="2914650" algn="l"/>
                </a:tabLst>
              </a:pPr>
              <a:r>
                <a:rPr lang="en-US" sz="2000" b="1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Opportunities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750815" y="2328789"/>
            <a:ext cx="3332566" cy="3401877"/>
            <a:chOff x="5639320" y="2188959"/>
            <a:chExt cx="2969260" cy="2755549"/>
          </a:xfrm>
        </p:grpSpPr>
        <p:grpSp>
          <p:nvGrpSpPr>
            <p:cNvPr id="74" name="Group 73"/>
            <p:cNvGrpSpPr/>
            <p:nvPr/>
          </p:nvGrpSpPr>
          <p:grpSpPr>
            <a:xfrm>
              <a:off x="5639320" y="2559448"/>
              <a:ext cx="2969260" cy="2385060"/>
              <a:chOff x="5663946" y="2286"/>
              <a:chExt cx="2969260" cy="2385060"/>
            </a:xfrm>
          </p:grpSpPr>
          <p:sp>
            <p:nvSpPr>
              <p:cNvPr id="76" name="object 10"/>
              <p:cNvSpPr/>
              <p:nvPr/>
            </p:nvSpPr>
            <p:spPr>
              <a:xfrm>
                <a:off x="5663946" y="2286"/>
                <a:ext cx="2968752" cy="238506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  <p:sp>
            <p:nvSpPr>
              <p:cNvPr id="77" name="object 11"/>
              <p:cNvSpPr/>
              <p:nvPr/>
            </p:nvSpPr>
            <p:spPr>
              <a:xfrm>
                <a:off x="5663946" y="2286"/>
                <a:ext cx="2969260" cy="2385060"/>
              </a:xfrm>
              <a:custGeom>
                <a:avLst/>
                <a:gdLst/>
                <a:ahLst/>
                <a:cxnLst/>
                <a:rect l="l" t="t" r="r" b="b"/>
                <a:pathLst>
                  <a:path w="2969259" h="2385060">
                    <a:moveTo>
                      <a:pt x="0" y="168910"/>
                    </a:moveTo>
                    <a:lnTo>
                      <a:pt x="6038" y="124030"/>
                    </a:lnTo>
                    <a:lnTo>
                      <a:pt x="23076" y="83688"/>
                    </a:lnTo>
                    <a:lnTo>
                      <a:pt x="49498" y="49498"/>
                    </a:lnTo>
                    <a:lnTo>
                      <a:pt x="83688" y="23076"/>
                    </a:lnTo>
                    <a:lnTo>
                      <a:pt x="124030" y="6038"/>
                    </a:lnTo>
                    <a:lnTo>
                      <a:pt x="168909" y="0"/>
                    </a:lnTo>
                    <a:lnTo>
                      <a:pt x="2799842" y="0"/>
                    </a:lnTo>
                    <a:lnTo>
                      <a:pt x="2844721" y="6038"/>
                    </a:lnTo>
                    <a:lnTo>
                      <a:pt x="2885063" y="23076"/>
                    </a:lnTo>
                    <a:lnTo>
                      <a:pt x="2919253" y="49498"/>
                    </a:lnTo>
                    <a:lnTo>
                      <a:pt x="2945675" y="83688"/>
                    </a:lnTo>
                    <a:lnTo>
                      <a:pt x="2962713" y="124030"/>
                    </a:lnTo>
                    <a:lnTo>
                      <a:pt x="2968752" y="168910"/>
                    </a:lnTo>
                    <a:lnTo>
                      <a:pt x="2968752" y="2216150"/>
                    </a:lnTo>
                    <a:lnTo>
                      <a:pt x="2962713" y="2261029"/>
                    </a:lnTo>
                    <a:lnTo>
                      <a:pt x="2945675" y="2301371"/>
                    </a:lnTo>
                    <a:lnTo>
                      <a:pt x="2919253" y="2335561"/>
                    </a:lnTo>
                    <a:lnTo>
                      <a:pt x="2885063" y="2361983"/>
                    </a:lnTo>
                    <a:lnTo>
                      <a:pt x="2844721" y="2379021"/>
                    </a:lnTo>
                    <a:lnTo>
                      <a:pt x="2799842" y="2385060"/>
                    </a:lnTo>
                    <a:lnTo>
                      <a:pt x="168909" y="2385060"/>
                    </a:lnTo>
                    <a:lnTo>
                      <a:pt x="124030" y="2379021"/>
                    </a:lnTo>
                    <a:lnTo>
                      <a:pt x="83688" y="2361983"/>
                    </a:lnTo>
                    <a:lnTo>
                      <a:pt x="49498" y="2335561"/>
                    </a:lnTo>
                    <a:lnTo>
                      <a:pt x="23076" y="2301371"/>
                    </a:lnTo>
                    <a:lnTo>
                      <a:pt x="6038" y="2261029"/>
                    </a:lnTo>
                    <a:lnTo>
                      <a:pt x="0" y="2216150"/>
                    </a:lnTo>
                    <a:lnTo>
                      <a:pt x="0" y="168910"/>
                    </a:lnTo>
                    <a:close/>
                  </a:path>
                </a:pathLst>
              </a:custGeom>
              <a:ln w="25908">
                <a:solidFill>
                  <a:srgbClr val="0D0D0D"/>
                </a:solidFill>
              </a:ln>
            </p:spPr>
            <p:txBody>
              <a:bodyPr wrap="square" lIns="0" tIns="0" rIns="0" bIns="0" rtlCol="0"/>
              <a:lstStyle/>
              <a:p>
                <a:endParaRPr sz="2000">
                  <a:latin typeface="+mj-lt"/>
                </a:endParaRPr>
              </a:p>
            </p:txBody>
          </p:sp>
        </p:grpSp>
        <p:sp>
          <p:nvSpPr>
            <p:cNvPr id="75" name="object 19"/>
            <p:cNvSpPr/>
            <p:nvPr/>
          </p:nvSpPr>
          <p:spPr>
            <a:xfrm>
              <a:off x="5724379" y="2887331"/>
              <a:ext cx="2782824" cy="19952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928677" y="2188959"/>
              <a:ext cx="1698074" cy="857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914400" marR="0">
                <a:lnSpc>
                  <a:spcPct val="300000"/>
                </a:lnSpc>
                <a:spcBef>
                  <a:spcPts val="0"/>
                </a:spcBef>
                <a:spcAft>
                  <a:spcPts val="1000"/>
                </a:spcAft>
                <a:tabLst>
                  <a:tab pos="2914650" algn="l"/>
                  <a:tab pos="3067050" algn="l"/>
                </a:tabLst>
              </a:pPr>
              <a:r>
                <a:rPr lang="en-US" sz="2000" b="1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Threats</a:t>
              </a:r>
            </a:p>
          </p:txBody>
        </p:sp>
      </p:grpSp>
      <p:sp>
        <p:nvSpPr>
          <p:cNvPr id="87" name="Rectangle 86"/>
          <p:cNvSpPr/>
          <p:nvPr/>
        </p:nvSpPr>
        <p:spPr>
          <a:xfrm>
            <a:off x="2622220" y="487717"/>
            <a:ext cx="30927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0" lvl="0" indent="-9144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bank is on the market for a long time (the first headquarter 1977.)</a:t>
            </a:r>
          </a:p>
          <a:p>
            <a:pPr marL="91440" marR="0" lvl="0" indent="-9144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leading bank in Serbia, positioned in top 5</a:t>
            </a:r>
          </a:p>
          <a:p>
            <a:pPr marL="91440" marR="0" lvl="0" indent="-9144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More than 250.000 satisfied clients</a:t>
            </a:r>
          </a:p>
          <a:p>
            <a:pPr marL="91440" marR="0" lvl="0" indent="-9144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Many employed people- more than 1350 in 103 branch offices</a:t>
            </a:r>
          </a:p>
          <a:p>
            <a:pPr marL="91440" marR="0" lvl="0" indent="-9144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Rewarded twice for the best employer</a:t>
            </a:r>
          </a:p>
          <a:p>
            <a:pPr marL="91440" marR="0" lvl="0" indent="-9144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Basic values of the bank: professionalism, team work and innovative thinking</a:t>
            </a:r>
          </a:p>
          <a:p>
            <a:pPr marL="91440" marR="0" lvl="0" indent="-9144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bank has an institution of a </a:t>
            </a:r>
            <a:r>
              <a:rPr lang="sr-Latn-RS" sz="12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sr-Latn-RS" sz="12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personal banker</a:t>
            </a:r>
            <a:endParaRPr lang="en-US" sz="1200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889825" y="2153393"/>
            <a:ext cx="1891956" cy="1891956"/>
            <a:chOff x="5025979" y="2073093"/>
            <a:chExt cx="1891956" cy="1891956"/>
          </a:xfrm>
        </p:grpSpPr>
        <p:grpSp>
          <p:nvGrpSpPr>
            <p:cNvPr id="90" name="Group 89"/>
            <p:cNvGrpSpPr/>
            <p:nvPr/>
          </p:nvGrpSpPr>
          <p:grpSpPr>
            <a:xfrm>
              <a:off x="5025979" y="2073093"/>
              <a:ext cx="1891956" cy="1891956"/>
              <a:chOff x="4645291" y="1528631"/>
              <a:chExt cx="1891956" cy="1891956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4645291" y="1528631"/>
                <a:ext cx="1891956" cy="1891956"/>
              </a:xfrm>
              <a:prstGeom prst="ellipse">
                <a:avLst/>
              </a:pr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753320" y="1956129"/>
                <a:ext cx="16527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sr-Latn-R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WOT</a:t>
                </a:r>
                <a:r>
                  <a:rPr 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analysis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5106070" y="2141209"/>
              <a:ext cx="1722951" cy="1758697"/>
            </a:xfrm>
            <a:prstGeom prst="ellipse">
              <a:avLst/>
            </a:prstGeom>
            <a:noFill/>
            <a:ln w="0">
              <a:solidFill>
                <a:schemeClr val="tx1">
                  <a:alpha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127935" y="838200"/>
            <a:ext cx="250799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Lower profitability compared to other banks</a:t>
            </a:r>
          </a:p>
          <a:p>
            <a:pPr marL="91440" indent="-9144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smallest interest in the bank is evident </a:t>
            </a:r>
            <a:r>
              <a:rPr lang="en-US" sz="16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sz="1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pensioners and students.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913256" y="3491908"/>
            <a:ext cx="2608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To attract new clients offering products that facilitate the payment of monthly expenses, save time and money, make your life easier and nicer.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504748" y="3239791"/>
            <a:ext cx="23733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Many banks fight for the market of only 7,2 million of population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915592" y="3799129"/>
            <a:ext cx="300244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3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13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US" sz="13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Competitive </a:t>
            </a:r>
            <a:r>
              <a:rPr lang="en-US" sz="13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banks offer: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 err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Erste</a:t>
            </a:r>
            <a:r>
              <a:rPr lang="en-US" sz="13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bank – mobile banking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Alpha </a:t>
            </a:r>
            <a:r>
              <a:rPr lang="en-US" sz="13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bank rewards its clients that make payments with their cards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 err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Findomestic</a:t>
            </a:r>
            <a:r>
              <a:rPr lang="en-US" sz="13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bank organized lotteries for clients that make payments with cards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 err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Unicredit</a:t>
            </a:r>
            <a:r>
              <a:rPr lang="en-US" sz="1300" b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bank offers </a:t>
            </a:r>
            <a:r>
              <a:rPr lang="en-US" sz="1300" b="1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owerdrafts</a:t>
            </a:r>
            <a:r>
              <a:rPr lang="en-US" sz="13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of RSD 12.000- , no interest.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1020" y="850341"/>
            <a:ext cx="5468180" cy="1380413"/>
          </a:xfrm>
          <a:custGeom>
            <a:avLst/>
            <a:gdLst/>
            <a:ahLst/>
            <a:cxnLst/>
            <a:rect l="l" t="t" r="r" b="b"/>
            <a:pathLst>
              <a:path w="5267325" h="1167764">
                <a:moveTo>
                  <a:pt x="5072380" y="0"/>
                </a:moveTo>
                <a:lnTo>
                  <a:pt x="0" y="0"/>
                </a:lnTo>
                <a:lnTo>
                  <a:pt x="0" y="1167384"/>
                </a:lnTo>
                <a:lnTo>
                  <a:pt x="5072380" y="1167384"/>
                </a:lnTo>
                <a:lnTo>
                  <a:pt x="5116987" y="1162244"/>
                </a:lnTo>
                <a:lnTo>
                  <a:pt x="5157938" y="1147606"/>
                </a:lnTo>
                <a:lnTo>
                  <a:pt x="5194064" y="1124636"/>
                </a:lnTo>
                <a:lnTo>
                  <a:pt x="5224196" y="1094504"/>
                </a:lnTo>
                <a:lnTo>
                  <a:pt x="5247166" y="1058378"/>
                </a:lnTo>
                <a:lnTo>
                  <a:pt x="5261804" y="1017427"/>
                </a:lnTo>
                <a:lnTo>
                  <a:pt x="5266944" y="972820"/>
                </a:lnTo>
                <a:lnTo>
                  <a:pt x="5266944" y="194563"/>
                </a:lnTo>
                <a:lnTo>
                  <a:pt x="5261804" y="149956"/>
                </a:lnTo>
                <a:lnTo>
                  <a:pt x="5247166" y="109005"/>
                </a:lnTo>
                <a:lnTo>
                  <a:pt x="5224196" y="72879"/>
                </a:lnTo>
                <a:lnTo>
                  <a:pt x="5194064" y="42747"/>
                </a:lnTo>
                <a:lnTo>
                  <a:pt x="5157938" y="19777"/>
                </a:lnTo>
                <a:lnTo>
                  <a:pt x="5116987" y="5139"/>
                </a:lnTo>
                <a:lnTo>
                  <a:pt x="5072380" y="0"/>
                </a:lnTo>
                <a:close/>
              </a:path>
            </a:pathLst>
          </a:custGeom>
          <a:solidFill>
            <a:srgbClr val="C0504D"/>
          </a:solidFill>
          <a:ln w="28575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80320" y="923026"/>
            <a:ext cx="5107622" cy="114390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/>
              <a:t>Standing order as a credit </a:t>
            </a:r>
            <a:r>
              <a:rPr lang="en-US" dirty="0" err="1"/>
              <a:t>tool.The</a:t>
            </a:r>
            <a:r>
              <a:rPr lang="en-US" dirty="0"/>
              <a:t> bank pays client`s bills if the client is currently without </a:t>
            </a:r>
            <a:r>
              <a:rPr lang="en-US" dirty="0" err="1"/>
              <a:t>money,a</a:t>
            </a:r>
            <a:r>
              <a:rPr lang="en-US" dirty="0"/>
              <a:t> loan is paid back in the determined period of </a:t>
            </a:r>
            <a:r>
              <a:rPr lang="en-US" dirty="0" err="1"/>
              <a:t>time,and</a:t>
            </a:r>
            <a:r>
              <a:rPr lang="en-US" dirty="0"/>
              <a:t> it can be </a:t>
            </a:r>
            <a:r>
              <a:rPr lang="en-US" dirty="0" err="1"/>
              <a:t>devided</a:t>
            </a:r>
            <a:r>
              <a:rPr lang="en-US" dirty="0"/>
              <a:t> into rates with a </a:t>
            </a:r>
            <a:r>
              <a:rPr lang="en-US" dirty="0" err="1"/>
              <a:t>favourable</a:t>
            </a:r>
            <a:r>
              <a:rPr lang="en-US" dirty="0"/>
              <a:t> interest.</a:t>
            </a:r>
          </a:p>
        </p:txBody>
      </p:sp>
      <p:sp>
        <p:nvSpPr>
          <p:cNvPr id="5" name="object 5"/>
          <p:cNvSpPr/>
          <p:nvPr/>
        </p:nvSpPr>
        <p:spPr>
          <a:xfrm>
            <a:off x="336550" y="609600"/>
            <a:ext cx="3244850" cy="1770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9297" y="2685060"/>
            <a:ext cx="5468180" cy="1417583"/>
          </a:xfrm>
          <a:custGeom>
            <a:avLst/>
            <a:gdLst/>
            <a:ahLst/>
            <a:cxnLst/>
            <a:rect l="l" t="t" r="r" b="b"/>
            <a:pathLst>
              <a:path w="5267325" h="1167764">
                <a:moveTo>
                  <a:pt x="5072380" y="0"/>
                </a:moveTo>
                <a:lnTo>
                  <a:pt x="0" y="0"/>
                </a:lnTo>
                <a:lnTo>
                  <a:pt x="0" y="1167383"/>
                </a:lnTo>
                <a:lnTo>
                  <a:pt x="5072380" y="1167383"/>
                </a:lnTo>
                <a:lnTo>
                  <a:pt x="5116987" y="1162244"/>
                </a:lnTo>
                <a:lnTo>
                  <a:pt x="5157938" y="1147606"/>
                </a:lnTo>
                <a:lnTo>
                  <a:pt x="5194064" y="1124636"/>
                </a:lnTo>
                <a:lnTo>
                  <a:pt x="5224196" y="1094504"/>
                </a:lnTo>
                <a:lnTo>
                  <a:pt x="5247166" y="1058378"/>
                </a:lnTo>
                <a:lnTo>
                  <a:pt x="5261804" y="1017427"/>
                </a:lnTo>
                <a:lnTo>
                  <a:pt x="5266944" y="972819"/>
                </a:lnTo>
                <a:lnTo>
                  <a:pt x="5266944" y="194563"/>
                </a:lnTo>
                <a:lnTo>
                  <a:pt x="5261804" y="149956"/>
                </a:lnTo>
                <a:lnTo>
                  <a:pt x="5247166" y="109005"/>
                </a:lnTo>
                <a:lnTo>
                  <a:pt x="5224196" y="72879"/>
                </a:lnTo>
                <a:lnTo>
                  <a:pt x="5194064" y="42747"/>
                </a:lnTo>
                <a:lnTo>
                  <a:pt x="5157938" y="19777"/>
                </a:lnTo>
                <a:lnTo>
                  <a:pt x="5116987" y="5139"/>
                </a:lnTo>
                <a:lnTo>
                  <a:pt x="507238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30254" y="2927768"/>
            <a:ext cx="4718685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E10909"/>
                </a:solidFill>
              </a:rPr>
              <a:t>Savings,that</a:t>
            </a:r>
            <a:r>
              <a:rPr lang="en-US" dirty="0">
                <a:solidFill>
                  <a:srgbClr val="E10909"/>
                </a:solidFill>
              </a:rPr>
              <a:t> is made through online </a:t>
            </a:r>
            <a:r>
              <a:rPr lang="en-US" dirty="0" err="1">
                <a:solidFill>
                  <a:srgbClr val="E10909"/>
                </a:solidFill>
              </a:rPr>
              <a:t>shopping,and</a:t>
            </a:r>
            <a:r>
              <a:rPr lang="en-US" dirty="0">
                <a:solidFill>
                  <a:srgbClr val="E10909"/>
                </a:solidFill>
              </a:rPr>
              <a:t> is paid back to a client as a benefit after the third month</a:t>
            </a:r>
            <a:r>
              <a:rPr lang="en-US" dirty="0">
                <a:solidFill>
                  <a:srgbClr val="C0504D"/>
                </a:solidFill>
              </a:rPr>
              <a:t>.</a:t>
            </a:r>
          </a:p>
        </p:txBody>
      </p:sp>
      <p:sp>
        <p:nvSpPr>
          <p:cNvPr id="10" name="object 10"/>
          <p:cNvSpPr/>
          <p:nvPr/>
        </p:nvSpPr>
        <p:spPr>
          <a:xfrm>
            <a:off x="476980" y="2526879"/>
            <a:ext cx="2962910" cy="1644958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2719578" y="0"/>
                </a:moveTo>
                <a:lnTo>
                  <a:pt x="243078" y="0"/>
                </a:lnTo>
                <a:lnTo>
                  <a:pt x="194088" y="4938"/>
                </a:lnTo>
                <a:lnTo>
                  <a:pt x="148459" y="19103"/>
                </a:lnTo>
                <a:lnTo>
                  <a:pt x="107169" y="41516"/>
                </a:lnTo>
                <a:lnTo>
                  <a:pt x="71194" y="71199"/>
                </a:lnTo>
                <a:lnTo>
                  <a:pt x="41513" y="107174"/>
                </a:lnTo>
                <a:lnTo>
                  <a:pt x="19101" y="148464"/>
                </a:lnTo>
                <a:lnTo>
                  <a:pt x="4938" y="194091"/>
                </a:lnTo>
                <a:lnTo>
                  <a:pt x="0" y="243078"/>
                </a:lnTo>
                <a:lnTo>
                  <a:pt x="0" y="1215390"/>
                </a:lnTo>
                <a:lnTo>
                  <a:pt x="4938" y="1264376"/>
                </a:lnTo>
                <a:lnTo>
                  <a:pt x="19101" y="1310003"/>
                </a:lnTo>
                <a:lnTo>
                  <a:pt x="41513" y="1351293"/>
                </a:lnTo>
                <a:lnTo>
                  <a:pt x="71194" y="1387268"/>
                </a:lnTo>
                <a:lnTo>
                  <a:pt x="107169" y="1416951"/>
                </a:lnTo>
                <a:lnTo>
                  <a:pt x="148459" y="1439364"/>
                </a:lnTo>
                <a:lnTo>
                  <a:pt x="194088" y="1453529"/>
                </a:lnTo>
                <a:lnTo>
                  <a:pt x="243078" y="1458468"/>
                </a:lnTo>
                <a:lnTo>
                  <a:pt x="2719578" y="1458468"/>
                </a:lnTo>
                <a:lnTo>
                  <a:pt x="2768564" y="1453529"/>
                </a:lnTo>
                <a:lnTo>
                  <a:pt x="2814191" y="1439364"/>
                </a:lnTo>
                <a:lnTo>
                  <a:pt x="2855481" y="1416951"/>
                </a:lnTo>
                <a:lnTo>
                  <a:pt x="2891456" y="1387268"/>
                </a:lnTo>
                <a:lnTo>
                  <a:pt x="2921139" y="1351293"/>
                </a:lnTo>
                <a:lnTo>
                  <a:pt x="2943552" y="1310003"/>
                </a:lnTo>
                <a:lnTo>
                  <a:pt x="2957717" y="1264376"/>
                </a:lnTo>
                <a:lnTo>
                  <a:pt x="2962655" y="1215390"/>
                </a:lnTo>
                <a:lnTo>
                  <a:pt x="2962655" y="243078"/>
                </a:lnTo>
                <a:lnTo>
                  <a:pt x="2957717" y="194091"/>
                </a:lnTo>
                <a:lnTo>
                  <a:pt x="2943552" y="148464"/>
                </a:lnTo>
                <a:lnTo>
                  <a:pt x="2921139" y="107174"/>
                </a:lnTo>
                <a:lnTo>
                  <a:pt x="2891456" y="71199"/>
                </a:lnTo>
                <a:lnTo>
                  <a:pt x="2855481" y="41516"/>
                </a:lnTo>
                <a:lnTo>
                  <a:pt x="2814191" y="19103"/>
                </a:lnTo>
                <a:lnTo>
                  <a:pt x="2768564" y="4938"/>
                </a:lnTo>
                <a:lnTo>
                  <a:pt x="2719578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10128" y="4357103"/>
            <a:ext cx="5173980" cy="778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71020" y="4476117"/>
            <a:ext cx="5456457" cy="1417583"/>
          </a:xfrm>
          <a:custGeom>
            <a:avLst/>
            <a:gdLst/>
            <a:ahLst/>
            <a:cxnLst/>
            <a:rect l="l" t="t" r="r" b="b"/>
            <a:pathLst>
              <a:path w="5267325" h="1167764">
                <a:moveTo>
                  <a:pt x="5072380" y="0"/>
                </a:moveTo>
                <a:lnTo>
                  <a:pt x="0" y="0"/>
                </a:lnTo>
                <a:lnTo>
                  <a:pt x="0" y="1167384"/>
                </a:lnTo>
                <a:lnTo>
                  <a:pt x="5072380" y="1167384"/>
                </a:lnTo>
                <a:lnTo>
                  <a:pt x="5116987" y="1162244"/>
                </a:lnTo>
                <a:lnTo>
                  <a:pt x="5157938" y="1147606"/>
                </a:lnTo>
                <a:lnTo>
                  <a:pt x="5194064" y="1124636"/>
                </a:lnTo>
                <a:lnTo>
                  <a:pt x="5224196" y="1094504"/>
                </a:lnTo>
                <a:lnTo>
                  <a:pt x="5247166" y="1058378"/>
                </a:lnTo>
                <a:lnTo>
                  <a:pt x="5261804" y="1017427"/>
                </a:lnTo>
                <a:lnTo>
                  <a:pt x="5266944" y="972820"/>
                </a:lnTo>
                <a:lnTo>
                  <a:pt x="5266944" y="194564"/>
                </a:lnTo>
                <a:lnTo>
                  <a:pt x="5261804" y="149956"/>
                </a:lnTo>
                <a:lnTo>
                  <a:pt x="5247166" y="109005"/>
                </a:lnTo>
                <a:lnTo>
                  <a:pt x="5224196" y="72879"/>
                </a:lnTo>
                <a:lnTo>
                  <a:pt x="5194064" y="42747"/>
                </a:lnTo>
                <a:lnTo>
                  <a:pt x="5157938" y="19777"/>
                </a:lnTo>
                <a:lnTo>
                  <a:pt x="5116987" y="5139"/>
                </a:lnTo>
                <a:lnTo>
                  <a:pt x="5072380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30254" y="4694260"/>
            <a:ext cx="4852035" cy="87139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Crosseling</a:t>
            </a:r>
            <a:r>
              <a:rPr lang="en-US" dirty="0">
                <a:solidFill>
                  <a:schemeClr val="bg1"/>
                </a:solidFill>
              </a:rPr>
              <a:t> includes as many family members as possible into an insurance and savings for the </a:t>
            </a:r>
            <a:r>
              <a:rPr lang="en-US" dirty="0" smtClean="0">
                <a:solidFill>
                  <a:schemeClr val="bg1"/>
                </a:solidFill>
              </a:rPr>
              <a:t>future of </a:t>
            </a:r>
            <a:r>
              <a:rPr lang="en-US" dirty="0">
                <a:solidFill>
                  <a:schemeClr val="bg1"/>
                </a:solidFill>
              </a:rPr>
              <a:t>child</a:t>
            </a:r>
            <a:r>
              <a:rPr lang="en-US" dirty="0" smtClean="0">
                <a:solidFill>
                  <a:schemeClr val="bg1"/>
                </a:solidFill>
              </a:rPr>
              <a:t>, grandchild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object 18"/>
          <p:cNvSpPr/>
          <p:nvPr/>
        </p:nvSpPr>
        <p:spPr>
          <a:xfrm>
            <a:off x="476980" y="4357103"/>
            <a:ext cx="2962910" cy="1638321"/>
          </a:xfrm>
          <a:custGeom>
            <a:avLst/>
            <a:gdLst/>
            <a:ahLst/>
            <a:cxnLst/>
            <a:rect l="l" t="t" r="r" b="b"/>
            <a:pathLst>
              <a:path w="2962910" h="1458595">
                <a:moveTo>
                  <a:pt x="2719578" y="0"/>
                </a:moveTo>
                <a:lnTo>
                  <a:pt x="243078" y="0"/>
                </a:lnTo>
                <a:lnTo>
                  <a:pt x="194088" y="4938"/>
                </a:lnTo>
                <a:lnTo>
                  <a:pt x="148459" y="19103"/>
                </a:lnTo>
                <a:lnTo>
                  <a:pt x="107169" y="41516"/>
                </a:lnTo>
                <a:lnTo>
                  <a:pt x="71194" y="71199"/>
                </a:lnTo>
                <a:lnTo>
                  <a:pt x="41513" y="107174"/>
                </a:lnTo>
                <a:lnTo>
                  <a:pt x="19101" y="148464"/>
                </a:lnTo>
                <a:lnTo>
                  <a:pt x="4938" y="194091"/>
                </a:lnTo>
                <a:lnTo>
                  <a:pt x="0" y="243078"/>
                </a:lnTo>
                <a:lnTo>
                  <a:pt x="0" y="1215390"/>
                </a:lnTo>
                <a:lnTo>
                  <a:pt x="4938" y="1264376"/>
                </a:lnTo>
                <a:lnTo>
                  <a:pt x="19101" y="1310003"/>
                </a:lnTo>
                <a:lnTo>
                  <a:pt x="41513" y="1351293"/>
                </a:lnTo>
                <a:lnTo>
                  <a:pt x="71194" y="1387268"/>
                </a:lnTo>
                <a:lnTo>
                  <a:pt x="107169" y="1416951"/>
                </a:lnTo>
                <a:lnTo>
                  <a:pt x="148459" y="1439364"/>
                </a:lnTo>
                <a:lnTo>
                  <a:pt x="194088" y="1453529"/>
                </a:lnTo>
                <a:lnTo>
                  <a:pt x="243078" y="1458468"/>
                </a:lnTo>
                <a:lnTo>
                  <a:pt x="2719578" y="1458468"/>
                </a:lnTo>
                <a:lnTo>
                  <a:pt x="2768564" y="1453529"/>
                </a:lnTo>
                <a:lnTo>
                  <a:pt x="2814191" y="1439364"/>
                </a:lnTo>
                <a:lnTo>
                  <a:pt x="2855481" y="1416951"/>
                </a:lnTo>
                <a:lnTo>
                  <a:pt x="2891456" y="1387268"/>
                </a:lnTo>
                <a:lnTo>
                  <a:pt x="2921139" y="1351293"/>
                </a:lnTo>
                <a:lnTo>
                  <a:pt x="2943552" y="1310003"/>
                </a:lnTo>
                <a:lnTo>
                  <a:pt x="2957717" y="1264376"/>
                </a:lnTo>
                <a:lnTo>
                  <a:pt x="2962655" y="1215390"/>
                </a:lnTo>
                <a:lnTo>
                  <a:pt x="2962655" y="243078"/>
                </a:lnTo>
                <a:lnTo>
                  <a:pt x="2957717" y="194091"/>
                </a:lnTo>
                <a:lnTo>
                  <a:pt x="2943552" y="148464"/>
                </a:lnTo>
                <a:lnTo>
                  <a:pt x="2921139" y="107174"/>
                </a:lnTo>
                <a:lnTo>
                  <a:pt x="2891456" y="71199"/>
                </a:lnTo>
                <a:lnTo>
                  <a:pt x="2855481" y="41516"/>
                </a:lnTo>
                <a:lnTo>
                  <a:pt x="2814191" y="19103"/>
                </a:lnTo>
                <a:lnTo>
                  <a:pt x="2768564" y="4938"/>
                </a:lnTo>
                <a:lnTo>
                  <a:pt x="2719578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006590" y="137921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508357" y="2662060"/>
            <a:ext cx="28195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3900" dirty="0" smtClean="0">
                <a:solidFill>
                  <a:srgbClr val="E109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ONLINE BENEFIT</a:t>
            </a:r>
            <a:endParaRPr lang="en-US" sz="3900" dirty="0">
              <a:solidFill>
                <a:srgbClr val="E109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6870" y="785259"/>
            <a:ext cx="36431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</a:t>
            </a:r>
            <a:r>
              <a:rPr lang="sr-Latn-RS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EMPORARY OVERDRAFT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8066" y="4453814"/>
            <a:ext cx="3080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</a:t>
            </a:r>
            <a:r>
              <a:rPr lang="sr-Latn-R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AMILY SAVINGS 2 IN 1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19000" contrast="-53000"/>
          </a:blip>
          <a:srcRect b="34375"/>
          <a:stretch/>
        </p:blipFill>
        <p:spPr>
          <a:xfrm>
            <a:off x="1" y="0"/>
            <a:ext cx="9143999" cy="6858000"/>
          </a:xfrm>
          <a:prstGeom prst="rect">
            <a:avLst/>
          </a:prstGeom>
          <a:effectLst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9854" y="242060"/>
            <a:ext cx="632879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Temporary overdraft</a:t>
            </a:r>
            <a:endParaRPr lang="en-US" sz="4800" dirty="0">
              <a:latin typeface="+mj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302" y="1332685"/>
            <a:ext cx="7571698" cy="51212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3000" b="1" i="1" spc="-165" dirty="0" smtClean="0">
                <a:latin typeface="+mj-lt"/>
                <a:cs typeface="Trebuchet MS"/>
              </a:rPr>
              <a:t>The </a:t>
            </a:r>
            <a:r>
              <a:rPr lang="en-US" sz="3000" b="1" i="1" spc="-165" dirty="0">
                <a:latin typeface="+mj-lt"/>
                <a:cs typeface="Trebuchet MS"/>
              </a:rPr>
              <a:t>characteristics of </a:t>
            </a:r>
            <a:r>
              <a:rPr lang="sr-Latn-RS" sz="3000" b="1" i="1" spc="-165" dirty="0" smtClean="0">
                <a:latin typeface="+mj-lt"/>
                <a:cs typeface="Trebuchet MS"/>
              </a:rPr>
              <a:t/>
            </a:r>
            <a:br>
              <a:rPr lang="sr-Latn-RS" sz="3000" b="1" i="1" spc="-165" dirty="0" smtClean="0">
                <a:latin typeface="+mj-lt"/>
                <a:cs typeface="Trebuchet MS"/>
              </a:rPr>
            </a:br>
            <a:r>
              <a:rPr lang="en-US" sz="3000" b="1" i="1" spc="-165" dirty="0" smtClean="0">
                <a:latin typeface="+mj-lt"/>
                <a:cs typeface="Trebuchet MS"/>
              </a:rPr>
              <a:t>the </a:t>
            </a:r>
            <a:r>
              <a:rPr lang="en-US" sz="3000" b="1" i="1" spc="-165" dirty="0">
                <a:latin typeface="+mj-lt"/>
                <a:cs typeface="Trebuchet MS"/>
              </a:rPr>
              <a:t>products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+mj-lt"/>
              <a:cs typeface="Times New Roman"/>
            </a:endParaRPr>
          </a:p>
          <a:p>
            <a:pPr marL="12700"/>
            <a:r>
              <a:rPr lang="en-US" sz="3000" b="1" i="1" spc="-165" dirty="0">
                <a:latin typeface="+mj-lt"/>
                <a:cs typeface="Trebuchet MS"/>
              </a:rPr>
              <a:t>Whom is the product intended </a:t>
            </a:r>
            <a:r>
              <a:rPr lang="en-US" sz="3000" b="1" i="1" spc="-165" dirty="0" smtClean="0">
                <a:latin typeface="+mj-lt"/>
                <a:cs typeface="Trebuchet MS"/>
              </a:rPr>
              <a:t>for?</a:t>
            </a:r>
            <a:endParaRPr sz="3000" b="1" i="1" spc="-165" dirty="0">
              <a:latin typeface="+mj-lt"/>
              <a:cs typeface="Trebuchet MS"/>
            </a:endParaRPr>
          </a:p>
          <a:p>
            <a:r>
              <a:rPr lang="en-US" sz="3000" spc="-165" dirty="0">
                <a:latin typeface="+mj-lt"/>
                <a:cs typeface="Trebuchet MS"/>
              </a:rPr>
              <a:t>Target market group ,according to the questionnaire </a:t>
            </a:r>
            <a:r>
              <a:rPr lang="en-US" sz="3000" spc="-165" dirty="0" err="1">
                <a:latin typeface="+mj-lt"/>
                <a:cs typeface="Trebuchet MS"/>
              </a:rPr>
              <a:t>results,is</a:t>
            </a:r>
            <a:r>
              <a:rPr lang="en-US" sz="3000" spc="-165" dirty="0">
                <a:latin typeface="+mj-lt"/>
                <a:cs typeface="Trebuchet MS"/>
              </a:rPr>
              <a:t> made of employed population under the age of 50</a:t>
            </a:r>
            <a:r>
              <a:rPr lang="en-US" sz="3000" spc="-165" dirty="0" smtClean="0">
                <a:latin typeface="+mj-lt"/>
                <a:cs typeface="Trebuchet MS"/>
              </a:rPr>
              <a:t>,</a:t>
            </a:r>
            <a:r>
              <a:rPr lang="sr-Latn-RS" sz="3000" spc="-165" dirty="0" smtClean="0">
                <a:latin typeface="+mj-lt"/>
                <a:cs typeface="Trebuchet MS"/>
              </a:rPr>
              <a:t> </a:t>
            </a:r>
            <a:r>
              <a:rPr lang="en-US" sz="3000" spc="-165" dirty="0" smtClean="0">
                <a:latin typeface="+mj-lt"/>
                <a:cs typeface="Trebuchet MS"/>
              </a:rPr>
              <a:t>with </a:t>
            </a:r>
            <a:r>
              <a:rPr lang="en-US" sz="3000" spc="-165" dirty="0">
                <a:latin typeface="+mj-lt"/>
                <a:cs typeface="Trebuchet MS"/>
              </a:rPr>
              <a:t>a personal </a:t>
            </a:r>
            <a:r>
              <a:rPr lang="en-US" sz="3000" spc="-165" dirty="0" smtClean="0">
                <a:latin typeface="+mj-lt"/>
                <a:cs typeface="Trebuchet MS"/>
              </a:rPr>
              <a:t>income of </a:t>
            </a:r>
            <a:r>
              <a:rPr lang="en-US" sz="3000" spc="-165" dirty="0">
                <a:latin typeface="+mj-lt"/>
                <a:cs typeface="Trebuchet MS"/>
              </a:rPr>
              <a:t>up to RSD </a:t>
            </a:r>
            <a:r>
              <a:rPr lang="en-US" sz="3000" spc="-165" dirty="0" smtClean="0">
                <a:latin typeface="+mj-lt"/>
                <a:cs typeface="Trebuchet MS"/>
              </a:rPr>
              <a:t>50.000-</a:t>
            </a:r>
            <a:endParaRPr lang="sr-Latn-RS" sz="3000" spc="-165" dirty="0" smtClean="0">
              <a:latin typeface="+mj-lt"/>
              <a:cs typeface="Trebuchet MS"/>
            </a:endParaRPr>
          </a:p>
          <a:p>
            <a:endParaRPr sz="1600" spc="-165" dirty="0">
              <a:latin typeface="+mj-lt"/>
              <a:cs typeface="Trebuchet MS"/>
            </a:endParaRPr>
          </a:p>
          <a:p>
            <a:r>
              <a:rPr lang="en-US" sz="3000" b="1" i="1" spc="-165" dirty="0">
                <a:latin typeface="+mj-lt"/>
                <a:cs typeface="Trebuchet MS"/>
              </a:rPr>
              <a:t>Benefits of the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spc="-165" dirty="0" smtClean="0">
                <a:latin typeface="+mj-lt"/>
                <a:cs typeface="Trebuchet MS"/>
              </a:rPr>
              <a:t>bills </a:t>
            </a:r>
            <a:r>
              <a:rPr lang="en-US" sz="3000" spc="-165" dirty="0">
                <a:latin typeface="+mj-lt"/>
                <a:cs typeface="Trebuchet MS"/>
              </a:rPr>
              <a:t>that are paid on </a:t>
            </a:r>
            <a:r>
              <a:rPr lang="en-US" sz="3000" spc="-165" dirty="0" smtClean="0">
                <a:latin typeface="+mj-lt"/>
                <a:cs typeface="Trebuchet MS"/>
              </a:rPr>
              <a:t>time</a:t>
            </a:r>
            <a:endParaRPr lang="sr-Latn-RS" sz="30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3000" spc="-165" dirty="0" smtClean="0">
                <a:latin typeface="+mj-lt"/>
                <a:cs typeface="Trebuchet MS"/>
              </a:rPr>
              <a:t>f</a:t>
            </a:r>
            <a:r>
              <a:rPr lang="en-US" sz="3000" spc="-165" dirty="0" err="1" smtClean="0">
                <a:latin typeface="+mj-lt"/>
                <a:cs typeface="Trebuchet MS"/>
              </a:rPr>
              <a:t>avourable</a:t>
            </a:r>
            <a:r>
              <a:rPr lang="en-US" sz="3000" spc="-165" dirty="0" smtClean="0">
                <a:latin typeface="+mj-lt"/>
                <a:cs typeface="Trebuchet MS"/>
              </a:rPr>
              <a:t> </a:t>
            </a:r>
            <a:r>
              <a:rPr lang="en-US" sz="3000" spc="-165" dirty="0">
                <a:latin typeface="+mj-lt"/>
                <a:cs typeface="Trebuchet MS"/>
              </a:rPr>
              <a:t>interest rate compared to an </a:t>
            </a:r>
            <a:r>
              <a:rPr lang="en-US" sz="3000" spc="-165" dirty="0" smtClean="0">
                <a:latin typeface="+mj-lt"/>
                <a:cs typeface="Trebuchet MS"/>
              </a:rPr>
              <a:t>overdraft</a:t>
            </a:r>
            <a:endParaRPr lang="sr-Latn-RS" sz="3000" spc="-165" dirty="0" smtClean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spc="-165" dirty="0" smtClean="0">
                <a:latin typeface="+mj-lt"/>
                <a:cs typeface="Trebuchet MS"/>
              </a:rPr>
              <a:t>possibility </a:t>
            </a:r>
            <a:r>
              <a:rPr lang="en-US" sz="3000" spc="-165" dirty="0">
                <a:latin typeface="+mj-lt"/>
                <a:cs typeface="Trebuchet MS"/>
              </a:rPr>
              <a:t>of debt payments in several monthly rates</a:t>
            </a:r>
          </a:p>
        </p:txBody>
      </p:sp>
      <p:sp>
        <p:nvSpPr>
          <p:cNvPr id="18" name="object 18">
            <a:hlinkClick r:id="rId3" action="ppaction://hlinksldjump"/>
          </p:cNvPr>
          <p:cNvSpPr txBox="1"/>
          <p:nvPr/>
        </p:nvSpPr>
        <p:spPr>
          <a:xfrm>
            <a:off x="50088" y="881223"/>
            <a:ext cx="1854912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Arial"/>
              </a:rPr>
              <a:t>SWOT</a:t>
            </a:r>
            <a:r>
              <a:rPr sz="1700" b="1" u="heavy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Arial"/>
              </a:rPr>
              <a:t> </a:t>
            </a:r>
            <a:r>
              <a:rPr lang="sr-Latn-RS" sz="1700" b="1" u="heavy" spc="10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Arial"/>
              </a:rPr>
              <a:t>AN</a:t>
            </a:r>
            <a:r>
              <a:rPr sz="1700" b="1" u="heavy" spc="10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Arial"/>
              </a:rPr>
              <a:t>A</a:t>
            </a:r>
            <a:r>
              <a:rPr lang="sr-Latn-RS" sz="1700" b="1" u="heavy" spc="10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Arial"/>
              </a:rPr>
              <a:t>LYSIS</a:t>
            </a:r>
            <a:endParaRPr sz="1700" dirty="0">
              <a:latin typeface="+mj-lt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6265" y="74548"/>
            <a:ext cx="262255" cy="866775"/>
          </a:xfrm>
          <a:custGeom>
            <a:avLst/>
            <a:gdLst/>
            <a:ahLst/>
            <a:cxnLst/>
            <a:rect l="l" t="t" r="r" b="b"/>
            <a:pathLst>
              <a:path w="262255" h="866775">
                <a:moveTo>
                  <a:pt x="171081" y="785113"/>
                </a:moveTo>
                <a:lnTo>
                  <a:pt x="167055" y="785113"/>
                </a:lnTo>
                <a:lnTo>
                  <a:pt x="164579" y="787526"/>
                </a:lnTo>
                <a:lnTo>
                  <a:pt x="162102" y="790066"/>
                </a:lnTo>
                <a:lnTo>
                  <a:pt x="162102" y="794130"/>
                </a:lnTo>
                <a:lnTo>
                  <a:pt x="164592" y="796543"/>
                </a:lnTo>
                <a:lnTo>
                  <a:pt x="234746" y="866521"/>
                </a:lnTo>
                <a:lnTo>
                  <a:pt x="237659" y="855979"/>
                </a:lnTo>
                <a:lnTo>
                  <a:pt x="225386" y="855979"/>
                </a:lnTo>
                <a:lnTo>
                  <a:pt x="219390" y="833293"/>
                </a:lnTo>
                <a:lnTo>
                  <a:pt x="173558" y="787526"/>
                </a:lnTo>
                <a:lnTo>
                  <a:pt x="171081" y="785113"/>
                </a:lnTo>
                <a:close/>
              </a:path>
              <a:path w="262255" h="866775">
                <a:moveTo>
                  <a:pt x="219390" y="833293"/>
                </a:moveTo>
                <a:lnTo>
                  <a:pt x="225386" y="855979"/>
                </a:lnTo>
                <a:lnTo>
                  <a:pt x="237655" y="852804"/>
                </a:lnTo>
                <a:lnTo>
                  <a:pt x="225399" y="852677"/>
                </a:lnTo>
                <a:lnTo>
                  <a:pt x="228297" y="842188"/>
                </a:lnTo>
                <a:lnTo>
                  <a:pt x="219390" y="833293"/>
                </a:lnTo>
                <a:close/>
              </a:path>
              <a:path w="262255" h="866775">
                <a:moveTo>
                  <a:pt x="253339" y="762253"/>
                </a:moveTo>
                <a:lnTo>
                  <a:pt x="249834" y="764286"/>
                </a:lnTo>
                <a:lnTo>
                  <a:pt x="248907" y="767588"/>
                </a:lnTo>
                <a:lnTo>
                  <a:pt x="231645" y="830068"/>
                </a:lnTo>
                <a:lnTo>
                  <a:pt x="237655" y="852804"/>
                </a:lnTo>
                <a:lnTo>
                  <a:pt x="225386" y="855979"/>
                </a:lnTo>
                <a:lnTo>
                  <a:pt x="237659" y="855979"/>
                </a:lnTo>
                <a:lnTo>
                  <a:pt x="262077" y="767588"/>
                </a:lnTo>
                <a:lnTo>
                  <a:pt x="260096" y="764159"/>
                </a:lnTo>
                <a:lnTo>
                  <a:pt x="256717" y="763270"/>
                </a:lnTo>
                <a:lnTo>
                  <a:pt x="253339" y="762253"/>
                </a:lnTo>
                <a:close/>
              </a:path>
              <a:path w="262255" h="866775">
                <a:moveTo>
                  <a:pt x="228297" y="842188"/>
                </a:moveTo>
                <a:lnTo>
                  <a:pt x="225399" y="852677"/>
                </a:lnTo>
                <a:lnTo>
                  <a:pt x="236004" y="849884"/>
                </a:lnTo>
                <a:lnTo>
                  <a:pt x="228297" y="842188"/>
                </a:lnTo>
                <a:close/>
              </a:path>
              <a:path w="262255" h="866775">
                <a:moveTo>
                  <a:pt x="231645" y="830068"/>
                </a:moveTo>
                <a:lnTo>
                  <a:pt x="228297" y="842188"/>
                </a:lnTo>
                <a:lnTo>
                  <a:pt x="236004" y="849884"/>
                </a:lnTo>
                <a:lnTo>
                  <a:pt x="225399" y="852677"/>
                </a:lnTo>
                <a:lnTo>
                  <a:pt x="237621" y="852677"/>
                </a:lnTo>
                <a:lnTo>
                  <a:pt x="231645" y="830068"/>
                </a:lnTo>
                <a:close/>
              </a:path>
              <a:path w="262255" h="866775">
                <a:moveTo>
                  <a:pt x="12268" y="0"/>
                </a:moveTo>
                <a:lnTo>
                  <a:pt x="0" y="3301"/>
                </a:lnTo>
                <a:lnTo>
                  <a:pt x="219390" y="833293"/>
                </a:lnTo>
                <a:lnTo>
                  <a:pt x="228297" y="842188"/>
                </a:lnTo>
                <a:lnTo>
                  <a:pt x="231645" y="830068"/>
                </a:lnTo>
                <a:lnTo>
                  <a:pt x="12268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7795" y="74040"/>
            <a:ext cx="330200" cy="867410"/>
          </a:xfrm>
          <a:custGeom>
            <a:avLst/>
            <a:gdLst/>
            <a:ahLst/>
            <a:cxnLst/>
            <a:rect l="l" t="t" r="r" b="b"/>
            <a:pathLst>
              <a:path w="330200" h="867410">
                <a:moveTo>
                  <a:pt x="9156" y="761618"/>
                </a:moveTo>
                <a:lnTo>
                  <a:pt x="2260" y="762888"/>
                </a:lnTo>
                <a:lnTo>
                  <a:pt x="0" y="766317"/>
                </a:lnTo>
                <a:lnTo>
                  <a:pt x="19316" y="867028"/>
                </a:lnTo>
                <a:lnTo>
                  <a:pt x="30838" y="857249"/>
                </a:lnTo>
                <a:lnTo>
                  <a:pt x="29476" y="857249"/>
                </a:lnTo>
                <a:lnTo>
                  <a:pt x="17538" y="853058"/>
                </a:lnTo>
                <a:lnTo>
                  <a:pt x="25319" y="830980"/>
                </a:lnTo>
                <a:lnTo>
                  <a:pt x="13093" y="767333"/>
                </a:lnTo>
                <a:lnTo>
                  <a:pt x="12458" y="763904"/>
                </a:lnTo>
                <a:lnTo>
                  <a:pt x="9156" y="761618"/>
                </a:lnTo>
                <a:close/>
              </a:path>
              <a:path w="330200" h="867410">
                <a:moveTo>
                  <a:pt x="25319" y="830980"/>
                </a:moveTo>
                <a:lnTo>
                  <a:pt x="17538" y="853058"/>
                </a:lnTo>
                <a:lnTo>
                  <a:pt x="29476" y="857249"/>
                </a:lnTo>
                <a:lnTo>
                  <a:pt x="30640" y="853947"/>
                </a:lnTo>
                <a:lnTo>
                  <a:pt x="29730" y="853947"/>
                </a:lnTo>
                <a:lnTo>
                  <a:pt x="19443" y="850391"/>
                </a:lnTo>
                <a:lnTo>
                  <a:pt x="27698" y="843367"/>
                </a:lnTo>
                <a:lnTo>
                  <a:pt x="25319" y="830980"/>
                </a:lnTo>
                <a:close/>
              </a:path>
              <a:path w="330200" h="867410">
                <a:moveTo>
                  <a:pt x="89293" y="790955"/>
                </a:moveTo>
                <a:lnTo>
                  <a:pt x="37226" y="835260"/>
                </a:lnTo>
                <a:lnTo>
                  <a:pt x="29476" y="857249"/>
                </a:lnTo>
                <a:lnTo>
                  <a:pt x="30838" y="857249"/>
                </a:lnTo>
                <a:lnTo>
                  <a:pt x="97548" y="800607"/>
                </a:lnTo>
                <a:lnTo>
                  <a:pt x="97802" y="796670"/>
                </a:lnTo>
                <a:lnTo>
                  <a:pt x="95643" y="794003"/>
                </a:lnTo>
                <a:lnTo>
                  <a:pt x="93357" y="791336"/>
                </a:lnTo>
                <a:lnTo>
                  <a:pt x="89293" y="790955"/>
                </a:lnTo>
                <a:close/>
              </a:path>
              <a:path w="330200" h="867410">
                <a:moveTo>
                  <a:pt x="27698" y="843367"/>
                </a:moveTo>
                <a:lnTo>
                  <a:pt x="19443" y="850391"/>
                </a:lnTo>
                <a:lnTo>
                  <a:pt x="29730" y="853947"/>
                </a:lnTo>
                <a:lnTo>
                  <a:pt x="27698" y="843367"/>
                </a:lnTo>
                <a:close/>
              </a:path>
              <a:path w="330200" h="867410">
                <a:moveTo>
                  <a:pt x="37226" y="835260"/>
                </a:moveTo>
                <a:lnTo>
                  <a:pt x="27698" y="843367"/>
                </a:lnTo>
                <a:lnTo>
                  <a:pt x="29730" y="853947"/>
                </a:lnTo>
                <a:lnTo>
                  <a:pt x="30640" y="853947"/>
                </a:lnTo>
                <a:lnTo>
                  <a:pt x="37226" y="835260"/>
                </a:lnTo>
                <a:close/>
              </a:path>
              <a:path w="330200" h="867410">
                <a:moveTo>
                  <a:pt x="318147" y="0"/>
                </a:moveTo>
                <a:lnTo>
                  <a:pt x="25319" y="830980"/>
                </a:lnTo>
                <a:lnTo>
                  <a:pt x="27698" y="843367"/>
                </a:lnTo>
                <a:lnTo>
                  <a:pt x="37226" y="835260"/>
                </a:lnTo>
                <a:lnTo>
                  <a:pt x="330085" y="4317"/>
                </a:lnTo>
                <a:lnTo>
                  <a:pt x="318147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006590" y="137921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lum bright="19000" contrast="-53000"/>
          </a:blip>
          <a:srcRect b="34375"/>
          <a:stretch/>
        </p:blipFill>
        <p:spPr>
          <a:xfrm>
            <a:off x="1" y="0"/>
            <a:ext cx="9143999" cy="6858000"/>
          </a:xfrm>
          <a:prstGeom prst="rect">
            <a:avLst/>
          </a:prstGeom>
          <a:effectLst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6880" y="240831"/>
            <a:ext cx="57302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dirty="0">
                <a:latin typeface="+mj-lt"/>
              </a:rPr>
              <a:t>Product  Sales Plan</a:t>
            </a:r>
            <a:endParaRPr sz="4800" b="1" dirty="0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1490" y="1531140"/>
            <a:ext cx="7132320" cy="4201791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spc="-165" dirty="0">
                <a:latin typeface="+mj-lt"/>
                <a:cs typeface="Trebuchet MS"/>
              </a:rPr>
              <a:t>Internal communication with clients</a:t>
            </a:r>
            <a:r>
              <a:rPr lang="en-US" sz="4000" b="1" spc="-165" dirty="0" smtClean="0">
                <a:latin typeface="+mj-lt"/>
                <a:cs typeface="Trebuchet MS"/>
              </a:rPr>
              <a:t>:</a:t>
            </a:r>
            <a:endParaRPr lang="sr-Latn-RS" sz="4000" b="1" spc="-165" dirty="0" smtClean="0">
              <a:latin typeface="+mj-lt"/>
              <a:cs typeface="Trebuchet MS"/>
            </a:endParaRPr>
          </a:p>
          <a:p>
            <a:endParaRPr lang="en-US" sz="1000" b="1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pc="-165" dirty="0" smtClean="0">
                <a:latin typeface="+mj-lt"/>
                <a:cs typeface="Trebuchet MS"/>
              </a:rPr>
              <a:t>Leaflets</a:t>
            </a:r>
            <a:endParaRPr lang="sr-Latn-RS" sz="32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pc="-165" dirty="0" smtClean="0">
                <a:latin typeface="+mj-lt"/>
                <a:cs typeface="Trebuchet MS"/>
              </a:rPr>
              <a:t>Posters</a:t>
            </a:r>
            <a:endParaRPr lang="sr-Latn-RS" sz="32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pc="-165" dirty="0" smtClean="0">
                <a:latin typeface="+mj-lt"/>
                <a:cs typeface="Trebuchet MS"/>
              </a:rPr>
              <a:t>monitors </a:t>
            </a:r>
            <a:r>
              <a:rPr lang="en-US" sz="3200" spc="-165" dirty="0">
                <a:latin typeface="+mj-lt"/>
                <a:cs typeface="Trebuchet MS"/>
              </a:rPr>
              <a:t>in the </a:t>
            </a:r>
            <a:r>
              <a:rPr lang="en-US" sz="3200" spc="-165" dirty="0" smtClean="0">
                <a:latin typeface="+mj-lt"/>
                <a:cs typeface="Trebuchet MS"/>
              </a:rPr>
              <a:t>bank</a:t>
            </a:r>
            <a:endParaRPr lang="sr-Latn-RS" sz="3200" spc="-165" dirty="0" smtClean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pc="-165" dirty="0" smtClean="0">
                <a:latin typeface="+mj-lt"/>
                <a:cs typeface="Trebuchet MS"/>
              </a:rPr>
              <a:t>sending </a:t>
            </a:r>
            <a:r>
              <a:rPr lang="en-US" sz="3200" spc="-165" dirty="0">
                <a:latin typeface="+mj-lt"/>
                <a:cs typeface="Trebuchet MS"/>
              </a:rPr>
              <a:t>emails to current </a:t>
            </a:r>
            <a:r>
              <a:rPr lang="en-US" sz="3200" spc="-165" dirty="0" smtClean="0">
                <a:latin typeface="+mj-lt"/>
                <a:cs typeface="Trebuchet MS"/>
              </a:rPr>
              <a:t>clients</a:t>
            </a:r>
            <a:endParaRPr lang="sr-Latn-RS" sz="3200" spc="-165" dirty="0" smtClean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pc="-165" dirty="0" smtClean="0">
                <a:latin typeface="+mj-lt"/>
                <a:cs typeface="Trebuchet MS"/>
              </a:rPr>
              <a:t>animated </a:t>
            </a:r>
            <a:r>
              <a:rPr lang="en-US" sz="3200" spc="-165" dirty="0">
                <a:latin typeface="+mj-lt"/>
                <a:cs typeface="Trebuchet MS"/>
              </a:rPr>
              <a:t>commercials to be put on the bank website</a:t>
            </a:r>
          </a:p>
        </p:txBody>
      </p:sp>
      <p:sp>
        <p:nvSpPr>
          <p:cNvPr id="5" name="object 5">
            <a:hlinkClick r:id="rId3"/>
          </p:cNvPr>
          <p:cNvSpPr txBox="1"/>
          <p:nvPr/>
        </p:nvSpPr>
        <p:spPr>
          <a:xfrm>
            <a:off x="286180" y="538821"/>
            <a:ext cx="9730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u="heavy" spc="5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Poster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>
            <a:hlinkClick r:id="rId4"/>
          </p:cNvPr>
          <p:cNvSpPr txBox="1"/>
          <p:nvPr/>
        </p:nvSpPr>
        <p:spPr>
          <a:xfrm>
            <a:off x="286180" y="1081777"/>
            <a:ext cx="9330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u="heavy" spc="4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Leaflet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6590" y="137921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lum bright="19000" contrast="-53000"/>
          </a:blip>
          <a:srcRect b="34375"/>
          <a:stretch/>
        </p:blipFill>
        <p:spPr>
          <a:xfrm>
            <a:off x="1" y="0"/>
            <a:ext cx="9143999" cy="6858000"/>
          </a:xfrm>
          <a:prstGeom prst="rect">
            <a:avLst/>
          </a:prstGeom>
          <a:effectLst/>
        </p:spPr>
      </p:pic>
      <p:sp>
        <p:nvSpPr>
          <p:cNvPr id="4" name="object 4"/>
          <p:cNvSpPr txBox="1"/>
          <p:nvPr/>
        </p:nvSpPr>
        <p:spPr>
          <a:xfrm>
            <a:off x="426787" y="369285"/>
            <a:ext cx="8458200" cy="6291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sr-Cyrl-RS" sz="22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Times New Roman"/>
              <a:cs typeface="Times New Roman"/>
            </a:endParaRPr>
          </a:p>
          <a:p>
            <a:r>
              <a:rPr lang="en-US" sz="2800" b="1" spc="-165" dirty="0">
                <a:latin typeface="+mj-lt"/>
                <a:cs typeface="Trebuchet MS"/>
              </a:rPr>
              <a:t>External communication with clients: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smtClean="0">
                <a:latin typeface="+mj-lt"/>
                <a:cs typeface="Trebuchet MS"/>
              </a:rPr>
              <a:t>sending </a:t>
            </a:r>
            <a:r>
              <a:rPr lang="en-US" sz="2400" spc="-165" dirty="0">
                <a:latin typeface="+mj-lt"/>
                <a:cs typeface="Trebuchet MS"/>
              </a:rPr>
              <a:t>advertising material with a consolidated billing account </a:t>
            </a:r>
            <a:r>
              <a:rPr lang="en-US" sz="2400" spc="-165" dirty="0" smtClean="0">
                <a:latin typeface="+mj-lt"/>
                <a:cs typeface="Trebuchet MS"/>
              </a:rPr>
              <a:t>,</a:t>
            </a:r>
            <a:r>
              <a:rPr lang="sr-Latn-RS" sz="2400" spc="-165" dirty="0" smtClean="0">
                <a:latin typeface="+mj-lt"/>
                <a:cs typeface="Trebuchet MS"/>
              </a:rPr>
              <a:t> </a:t>
            </a:r>
            <a:r>
              <a:rPr lang="en-US" sz="2400" spc="-165" dirty="0" smtClean="0">
                <a:latin typeface="+mj-lt"/>
                <a:cs typeface="Trebuchet MS"/>
              </a:rPr>
              <a:t>EPS account</a:t>
            </a:r>
            <a:r>
              <a:rPr lang="sr-Latn-RS" sz="2400" spc="-165" dirty="0" smtClean="0">
                <a:latin typeface="+mj-lt"/>
                <a:cs typeface="Trebuchet MS"/>
              </a:rPr>
              <a:t> </a:t>
            </a:r>
            <a:r>
              <a:rPr lang="en-US" sz="2400" spc="-165" dirty="0" smtClean="0">
                <a:latin typeface="+mj-lt"/>
                <a:cs typeface="Trebuchet MS"/>
              </a:rPr>
              <a:t>(</a:t>
            </a:r>
            <a:r>
              <a:rPr lang="en-US" sz="2400" spc="-165" dirty="0">
                <a:latin typeface="+mj-lt"/>
                <a:cs typeface="Trebuchet MS"/>
              </a:rPr>
              <a:t>Electronic Power Industry of Serbia</a:t>
            </a:r>
            <a:r>
              <a:rPr lang="en-US" sz="2400" spc="-165" dirty="0" smtClean="0">
                <a:latin typeface="+mj-lt"/>
                <a:cs typeface="Trebuchet MS"/>
              </a:rPr>
              <a:t>),</a:t>
            </a:r>
            <a:r>
              <a:rPr lang="sr-Latn-RS" sz="2400" spc="-165" dirty="0" smtClean="0">
                <a:latin typeface="+mj-lt"/>
                <a:cs typeface="Trebuchet MS"/>
              </a:rPr>
              <a:t> </a:t>
            </a:r>
            <a:r>
              <a:rPr lang="en-US" sz="2400" spc="-165" dirty="0" smtClean="0">
                <a:latin typeface="+mj-lt"/>
                <a:cs typeface="Trebuchet MS"/>
              </a:rPr>
              <a:t>Telecom,</a:t>
            </a:r>
            <a:r>
              <a:rPr lang="sr-Latn-RS" sz="2400" spc="-165" dirty="0" smtClean="0">
                <a:latin typeface="+mj-lt"/>
                <a:cs typeface="Trebuchet MS"/>
              </a:rPr>
              <a:t> </a:t>
            </a:r>
            <a:r>
              <a:rPr lang="en-US" sz="2400" spc="-165" dirty="0" smtClean="0">
                <a:latin typeface="+mj-lt"/>
                <a:cs typeface="Trebuchet MS"/>
              </a:rPr>
              <a:t>Telenor,</a:t>
            </a:r>
            <a:r>
              <a:rPr lang="sr-Latn-RS" sz="2400" spc="-165" dirty="0" smtClean="0">
                <a:latin typeface="+mj-lt"/>
                <a:cs typeface="Trebuchet MS"/>
              </a:rPr>
              <a:t> </a:t>
            </a:r>
            <a:r>
              <a:rPr lang="en-US" sz="2400" spc="-165" dirty="0" smtClean="0">
                <a:latin typeface="+mj-lt"/>
                <a:cs typeface="Trebuchet MS"/>
              </a:rPr>
              <a:t>SBB</a:t>
            </a:r>
            <a:r>
              <a:rPr lang="en-US" sz="2400" spc="-165" dirty="0">
                <a:latin typeface="+mj-lt"/>
                <a:cs typeface="Trebuchet MS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smtClean="0">
                <a:latin typeface="+mj-lt"/>
                <a:cs typeface="Trebuchet MS"/>
              </a:rPr>
              <a:t>joint </a:t>
            </a:r>
            <a:r>
              <a:rPr lang="en-US" sz="2400" spc="-165" dirty="0">
                <a:latin typeface="+mj-lt"/>
                <a:cs typeface="Trebuchet MS"/>
              </a:rPr>
              <a:t>marketing with EPS and mobile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smtClean="0">
                <a:latin typeface="+mj-lt"/>
                <a:cs typeface="Trebuchet MS"/>
              </a:rPr>
              <a:t>commercial </a:t>
            </a:r>
            <a:r>
              <a:rPr lang="en-US" sz="2400" spc="-165" dirty="0">
                <a:latin typeface="+mj-lt"/>
                <a:cs typeface="Trebuchet MS"/>
              </a:rPr>
              <a:t>spots broadcast before cinema projections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smtClean="0">
                <a:latin typeface="+mj-lt"/>
                <a:cs typeface="Trebuchet MS"/>
              </a:rPr>
              <a:t>celebrating </a:t>
            </a:r>
            <a:r>
              <a:rPr lang="en-US" sz="2400" spc="-165" dirty="0">
                <a:latin typeface="+mj-lt"/>
                <a:cs typeface="Trebuchet MS"/>
              </a:rPr>
              <a:t>bank birthdays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smtClean="0">
                <a:latin typeface="+mj-lt"/>
                <a:cs typeface="Trebuchet MS"/>
              </a:rPr>
              <a:t>advertising </a:t>
            </a:r>
            <a:r>
              <a:rPr lang="en-US" sz="2400" spc="-165" dirty="0">
                <a:latin typeface="+mj-lt"/>
                <a:cs typeface="Trebuchet MS"/>
              </a:rPr>
              <a:t>by movable and immovable means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smtClean="0">
                <a:latin typeface="+mj-lt"/>
                <a:cs typeface="Trebuchet MS"/>
              </a:rPr>
              <a:t>all-day </a:t>
            </a:r>
            <a:r>
              <a:rPr lang="en-US" sz="2400" spc="-165" dirty="0">
                <a:latin typeface="+mj-lt"/>
                <a:cs typeface="Trebuchet MS"/>
              </a:rPr>
              <a:t>channel of the SG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smtClean="0">
                <a:latin typeface="+mj-lt"/>
                <a:cs typeface="Trebuchet MS"/>
              </a:rPr>
              <a:t>press </a:t>
            </a:r>
            <a:r>
              <a:rPr lang="en-US" sz="2400" spc="-165" dirty="0">
                <a:latin typeface="+mj-lt"/>
                <a:cs typeface="Trebuchet MS"/>
              </a:rPr>
              <a:t>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spc="-165" dirty="0" smtClean="0">
                <a:latin typeface="+mj-lt"/>
                <a:cs typeface="Trebuchet MS"/>
              </a:rPr>
              <a:t>n</a:t>
            </a:r>
            <a:r>
              <a:rPr lang="en-US" sz="2400" spc="-165" dirty="0" err="1" smtClean="0">
                <a:latin typeface="+mj-lt"/>
                <a:cs typeface="Trebuchet MS"/>
              </a:rPr>
              <a:t>ewspapers</a:t>
            </a:r>
            <a:r>
              <a:rPr lang="en-US" sz="2400" spc="-165" dirty="0" smtClean="0">
                <a:latin typeface="+mj-lt"/>
                <a:cs typeface="Trebuchet MS"/>
              </a:rPr>
              <a:t> </a:t>
            </a:r>
            <a:r>
              <a:rPr lang="en-US" sz="2400" spc="-165" dirty="0">
                <a:latin typeface="+mj-lt"/>
                <a:cs typeface="Trebuchet MS"/>
              </a:rPr>
              <a:t>articles and </a:t>
            </a:r>
            <a:r>
              <a:rPr lang="en-US" sz="2400" spc="-165" dirty="0" err="1">
                <a:latin typeface="+mj-lt"/>
                <a:cs typeface="Trebuchet MS"/>
              </a:rPr>
              <a:t>advertisments</a:t>
            </a:r>
            <a:endParaRPr lang="en-US" sz="2400" spc="-165" dirty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smtClean="0">
                <a:latin typeface="+mj-lt"/>
                <a:cs typeface="Trebuchet MS"/>
              </a:rPr>
              <a:t>open </a:t>
            </a:r>
            <a:r>
              <a:rPr lang="en-US" sz="2400" spc="-165" dirty="0">
                <a:latin typeface="+mj-lt"/>
                <a:cs typeface="Trebuchet MS"/>
              </a:rPr>
              <a:t>bank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smtClean="0">
                <a:latin typeface="+mj-lt"/>
                <a:cs typeface="Trebuchet MS"/>
              </a:rPr>
              <a:t>giving </a:t>
            </a:r>
            <a:r>
              <a:rPr lang="en-US" sz="2400" spc="-165" dirty="0">
                <a:latin typeface="+mj-lt"/>
                <a:cs typeface="Trebuchet MS"/>
              </a:rPr>
              <a:t>a guest performance in the morning </a:t>
            </a:r>
            <a:r>
              <a:rPr lang="en-US" sz="2400" spc="-165" dirty="0" smtClean="0">
                <a:latin typeface="+mj-lt"/>
                <a:cs typeface="Trebuchet MS"/>
              </a:rPr>
              <a:t>program,</a:t>
            </a:r>
            <a:r>
              <a:rPr lang="sr-Latn-RS" sz="2400" spc="-165" dirty="0" smtClean="0">
                <a:latin typeface="+mj-lt"/>
                <a:cs typeface="Trebuchet MS"/>
              </a:rPr>
              <a:t> </a:t>
            </a:r>
            <a:r>
              <a:rPr lang="en-US" sz="2400" spc="-165" dirty="0" smtClean="0">
                <a:latin typeface="+mj-lt"/>
                <a:cs typeface="Trebuchet MS"/>
              </a:rPr>
              <a:t>newscasts,</a:t>
            </a:r>
            <a:r>
              <a:rPr lang="sr-Latn-RS" sz="2400" spc="-165" dirty="0" smtClean="0">
                <a:latin typeface="+mj-lt"/>
                <a:cs typeface="Trebuchet MS"/>
              </a:rPr>
              <a:t> </a:t>
            </a:r>
            <a:r>
              <a:rPr lang="en-US" sz="2400" spc="-165" dirty="0" smtClean="0">
                <a:latin typeface="+mj-lt"/>
                <a:cs typeface="Trebuchet MS"/>
              </a:rPr>
              <a:t>and </a:t>
            </a:r>
            <a:r>
              <a:rPr lang="en-US" sz="2400" spc="-165" dirty="0">
                <a:latin typeface="+mj-lt"/>
                <a:cs typeface="Trebuchet MS"/>
              </a:rPr>
              <a:t>professional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smtClean="0">
                <a:latin typeface="+mj-lt"/>
                <a:cs typeface="Trebuchet MS"/>
              </a:rPr>
              <a:t>throwing </a:t>
            </a:r>
            <a:r>
              <a:rPr lang="en-US" sz="2400" spc="-165" dirty="0">
                <a:latin typeface="+mj-lt"/>
                <a:cs typeface="Trebuchet MS"/>
              </a:rPr>
              <a:t>an advertising material in pensioners` and parents` mail boxes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65" dirty="0" smtClean="0">
                <a:latin typeface="+mj-lt"/>
                <a:cs typeface="Trebuchet MS"/>
              </a:rPr>
              <a:t>bank </a:t>
            </a:r>
            <a:r>
              <a:rPr lang="en-US" sz="2400" spc="-165" dirty="0">
                <a:latin typeface="+mj-lt"/>
                <a:cs typeface="Trebuchet MS"/>
              </a:rPr>
              <a:t>officers home </a:t>
            </a:r>
            <a:r>
              <a:rPr lang="en-US" sz="2400" spc="-165" dirty="0" smtClean="0">
                <a:latin typeface="+mj-lt"/>
                <a:cs typeface="Trebuchet MS"/>
              </a:rPr>
              <a:t>visits</a:t>
            </a:r>
            <a:r>
              <a:rPr lang="sr-Latn-RS" sz="2400" spc="-165" dirty="0" smtClean="0">
                <a:latin typeface="+mj-lt"/>
                <a:cs typeface="Trebuchet MS"/>
              </a:rPr>
              <a:t> </a:t>
            </a:r>
            <a:r>
              <a:rPr lang="en-US" sz="2400" spc="-165" dirty="0" smtClean="0">
                <a:latin typeface="+mj-lt"/>
                <a:cs typeface="Trebuchet MS"/>
              </a:rPr>
              <a:t>(</a:t>
            </a:r>
            <a:r>
              <a:rPr lang="en-US" sz="2400" spc="-165" dirty="0">
                <a:latin typeface="+mj-lt"/>
                <a:cs typeface="Trebuchet MS"/>
              </a:rPr>
              <a:t>appointments)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06590" y="137921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6609" y="230669"/>
            <a:ext cx="601078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b="1" dirty="0">
                <a:latin typeface="+mj-lt"/>
              </a:rPr>
              <a:t>Product Sales Plan</a:t>
            </a:r>
            <a:endParaRPr sz="4800" b="1" dirty="0">
              <a:latin typeface="+mj-lt"/>
            </a:endParaRPr>
          </a:p>
        </p:txBody>
      </p:sp>
      <p:sp>
        <p:nvSpPr>
          <p:cNvPr id="9" name="object 6">
            <a:hlinkClick r:id="rId5"/>
          </p:cNvPr>
          <p:cNvSpPr txBox="1"/>
          <p:nvPr/>
        </p:nvSpPr>
        <p:spPr>
          <a:xfrm>
            <a:off x="426787" y="504444"/>
            <a:ext cx="13124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u="heavy" spc="40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Animation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lum bright="23000" contrast="-50000"/>
          </a:blip>
          <a:srcRect l="6675" r="10832"/>
          <a:stretch/>
        </p:blipFill>
        <p:spPr>
          <a:xfrm>
            <a:off x="0" y="-6470"/>
            <a:ext cx="9143997" cy="6864470"/>
          </a:xfrm>
          <a:prstGeom prst="rect">
            <a:avLst/>
          </a:prstGeom>
          <a:effectLst/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7495" y="75420"/>
            <a:ext cx="34690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latin typeface="+mj-lt"/>
                <a:ea typeface="Cambria" panose="02040503050406030204" pitchFamily="18" charset="0"/>
              </a:rPr>
              <a:t>Online</a:t>
            </a:r>
            <a:r>
              <a:rPr spc="-100" dirty="0">
                <a:latin typeface="+mj-lt"/>
                <a:ea typeface="Cambria" panose="02040503050406030204" pitchFamily="18" charset="0"/>
              </a:rPr>
              <a:t> </a:t>
            </a:r>
            <a:r>
              <a:rPr spc="-145" dirty="0">
                <a:latin typeface="+mj-lt"/>
                <a:ea typeface="Cambria" panose="02040503050406030204" pitchFamily="18" charset="0"/>
              </a:rPr>
              <a:t>benefit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85797" y="1091671"/>
            <a:ext cx="7772400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200" b="1" i="1" spc="-165" dirty="0">
                <a:latin typeface="+mj-lt"/>
                <a:cs typeface="Trebuchet MS"/>
              </a:rPr>
              <a:t>Who makes the target group?</a:t>
            </a:r>
          </a:p>
          <a:p>
            <a:pPr>
              <a:spcAft>
                <a:spcPts val="2400"/>
              </a:spcAft>
            </a:pPr>
            <a:r>
              <a:rPr lang="en-US" sz="3200" spc="-165" dirty="0">
                <a:latin typeface="+mj-lt"/>
                <a:cs typeface="Trebuchet MS"/>
              </a:rPr>
              <a:t>All employed people at the age of 30-40</a:t>
            </a:r>
          </a:p>
          <a:p>
            <a:pPr marL="182880" indent="-18288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spc="-165" dirty="0">
                <a:latin typeface="+mj-lt"/>
                <a:cs typeface="Trebuchet MS"/>
              </a:rPr>
              <a:t>Savings</a:t>
            </a:r>
            <a:r>
              <a:rPr lang="en-US" sz="3200" spc="-165" dirty="0">
                <a:latin typeface="+mj-lt"/>
                <a:cs typeface="Trebuchet MS"/>
              </a:rPr>
              <a:t> can be realized by o</a:t>
            </a:r>
            <a:r>
              <a:rPr lang="en-US" sz="3200" u="sng" spc="-165" dirty="0">
                <a:latin typeface="+mj-lt"/>
                <a:cs typeface="Trebuchet MS"/>
              </a:rPr>
              <a:t>nline shopping </a:t>
            </a:r>
            <a:r>
              <a:rPr lang="en-US" sz="3200" spc="-165" dirty="0">
                <a:latin typeface="+mj-lt"/>
                <a:cs typeface="Trebuchet MS"/>
              </a:rPr>
              <a:t>with a  limited </a:t>
            </a:r>
            <a:r>
              <a:rPr lang="en-US" sz="3200" spc="-165" dirty="0" smtClean="0">
                <a:latin typeface="+mj-lt"/>
                <a:cs typeface="Trebuchet MS"/>
              </a:rPr>
              <a:t>purchase</a:t>
            </a:r>
            <a:endParaRPr sz="2800" dirty="0">
              <a:latin typeface="Times New Roman"/>
              <a:cs typeface="Times New Roman"/>
            </a:endParaRPr>
          </a:p>
          <a:p>
            <a:r>
              <a:rPr lang="en-US" sz="3200" b="1" i="1" spc="-165" dirty="0" err="1">
                <a:latin typeface="+mj-lt"/>
                <a:cs typeface="Trebuchet MS"/>
              </a:rPr>
              <a:t>Adventages</a:t>
            </a:r>
            <a:r>
              <a:rPr lang="en-US" sz="3200" b="1" i="1" spc="-165" dirty="0">
                <a:latin typeface="+mj-lt"/>
                <a:cs typeface="Trebuchet MS"/>
              </a:rPr>
              <a:t> of the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pc="-165" dirty="0" smtClean="0">
                <a:latin typeface="+mj-lt"/>
                <a:cs typeface="Trebuchet MS"/>
              </a:rPr>
              <a:t>this </a:t>
            </a:r>
            <a:r>
              <a:rPr lang="en-US" sz="3200" spc="-165" dirty="0">
                <a:latin typeface="+mj-lt"/>
                <a:cs typeface="Trebuchet MS"/>
              </a:rPr>
              <a:t>product can save the client`s money and </a:t>
            </a:r>
            <a:r>
              <a:rPr lang="en-US" sz="3200" spc="-165" dirty="0" smtClean="0">
                <a:latin typeface="+mj-lt"/>
                <a:cs typeface="Trebuchet MS"/>
              </a:rPr>
              <a:t>time</a:t>
            </a:r>
            <a:endParaRPr lang="sr-Latn-RS" sz="3200" spc="-165" dirty="0" smtClean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pc="-165" dirty="0" smtClean="0">
                <a:latin typeface="+mj-lt"/>
                <a:cs typeface="Trebuchet MS"/>
              </a:rPr>
              <a:t>you </a:t>
            </a:r>
            <a:r>
              <a:rPr lang="en-US" sz="3200" spc="-165" dirty="0">
                <a:latin typeface="+mj-lt"/>
                <a:cs typeface="Trebuchet MS"/>
              </a:rPr>
              <a:t>can get a discount that goes to the savings account and can be used only after a certain period of </a:t>
            </a:r>
            <a:r>
              <a:rPr lang="en-US" sz="3200" spc="-165" dirty="0" smtClean="0">
                <a:latin typeface="+mj-lt"/>
                <a:cs typeface="Trebuchet MS"/>
              </a:rPr>
              <a:t>time</a:t>
            </a:r>
            <a:endParaRPr lang="sr-Latn-RS" sz="3200" spc="-165" dirty="0" smtClean="0">
              <a:latin typeface="+mj-lt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spc="-165" dirty="0" smtClean="0">
                <a:latin typeface="+mj-lt"/>
                <a:cs typeface="Trebuchet MS"/>
              </a:rPr>
              <a:t>delivery </a:t>
            </a:r>
            <a:r>
              <a:rPr lang="en-US" sz="3200" spc="-165" dirty="0">
                <a:latin typeface="+mj-lt"/>
                <a:cs typeface="Trebuchet MS"/>
              </a:rPr>
              <a:t>to your home address</a:t>
            </a:r>
          </a:p>
        </p:txBody>
      </p:sp>
      <p:sp>
        <p:nvSpPr>
          <p:cNvPr id="22" name="object 22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06590" y="137921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hlinkClick r:id="rId5" action="ppaction://hlinksldjump"/>
          </p:cNvPr>
          <p:cNvSpPr txBox="1"/>
          <p:nvPr/>
        </p:nvSpPr>
        <p:spPr>
          <a:xfrm>
            <a:off x="152400" y="351196"/>
            <a:ext cx="190246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SWOT</a:t>
            </a:r>
            <a:r>
              <a:rPr sz="1600" b="1" u="heavy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10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ANAL</a:t>
            </a:r>
            <a:r>
              <a:rPr lang="sr-Latn-RS" sz="1600" b="1" u="heavy" spc="10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YSIS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65604" y="2098509"/>
            <a:ext cx="1601723" cy="422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2848" y="2122932"/>
            <a:ext cx="1511808" cy="332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2848" y="2122932"/>
            <a:ext cx="1511935" cy="332740"/>
          </a:xfrm>
          <a:custGeom>
            <a:avLst/>
            <a:gdLst/>
            <a:ahLst/>
            <a:cxnLst/>
            <a:rect l="l" t="t" r="r" b="b"/>
            <a:pathLst>
              <a:path w="1511935" h="332739">
                <a:moveTo>
                  <a:pt x="0" y="332232"/>
                </a:moveTo>
                <a:lnTo>
                  <a:pt x="1511808" y="332232"/>
                </a:lnTo>
                <a:lnTo>
                  <a:pt x="1511808" y="0"/>
                </a:lnTo>
                <a:lnTo>
                  <a:pt x="0" y="0"/>
                </a:lnTo>
                <a:lnTo>
                  <a:pt x="0" y="332232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5604" y="38100"/>
            <a:ext cx="1601723" cy="2125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2848" y="62484"/>
            <a:ext cx="1511808" cy="2036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17420" y="772413"/>
            <a:ext cx="1503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0690">
              <a:lnSpc>
                <a:spcPct val="100000"/>
              </a:lnSpc>
              <a:spcBef>
                <a:spcPts val="95"/>
              </a:spcBef>
            </a:pPr>
            <a:r>
              <a:rPr sz="2800" b="1" spc="-250" dirty="0">
                <a:solidFill>
                  <a:srgbClr val="943735"/>
                </a:solidFill>
                <a:latin typeface="Arial"/>
                <a:cs typeface="Arial"/>
              </a:rPr>
              <a:t>90%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7420" y="2137410"/>
            <a:ext cx="1503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55" dirty="0"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12285" y="2175510"/>
            <a:ext cx="480059" cy="228600"/>
          </a:xfrm>
          <a:custGeom>
            <a:avLst/>
            <a:gdLst/>
            <a:ahLst/>
            <a:cxnLst/>
            <a:rect l="l" t="t" r="r" b="b"/>
            <a:pathLst>
              <a:path w="480060" h="228600">
                <a:moveTo>
                  <a:pt x="0" y="0"/>
                </a:moveTo>
                <a:lnTo>
                  <a:pt x="75876" y="969"/>
                </a:lnTo>
                <a:lnTo>
                  <a:pt x="141768" y="3669"/>
                </a:lnTo>
                <a:lnTo>
                  <a:pt x="193724" y="7790"/>
                </a:lnTo>
                <a:lnTo>
                  <a:pt x="240029" y="19050"/>
                </a:lnTo>
                <a:lnTo>
                  <a:pt x="240029" y="95250"/>
                </a:lnTo>
                <a:lnTo>
                  <a:pt x="252264" y="101278"/>
                </a:lnTo>
                <a:lnTo>
                  <a:pt x="286335" y="106509"/>
                </a:lnTo>
                <a:lnTo>
                  <a:pt x="338291" y="110630"/>
                </a:lnTo>
                <a:lnTo>
                  <a:pt x="404183" y="113330"/>
                </a:lnTo>
                <a:lnTo>
                  <a:pt x="480060" y="114300"/>
                </a:lnTo>
                <a:lnTo>
                  <a:pt x="404183" y="115269"/>
                </a:lnTo>
                <a:lnTo>
                  <a:pt x="338291" y="117969"/>
                </a:lnTo>
                <a:lnTo>
                  <a:pt x="286335" y="122090"/>
                </a:lnTo>
                <a:lnTo>
                  <a:pt x="252264" y="127321"/>
                </a:lnTo>
                <a:lnTo>
                  <a:pt x="240029" y="133350"/>
                </a:lnTo>
                <a:lnTo>
                  <a:pt x="240029" y="209550"/>
                </a:lnTo>
                <a:lnTo>
                  <a:pt x="227795" y="215578"/>
                </a:lnTo>
                <a:lnTo>
                  <a:pt x="193724" y="220809"/>
                </a:lnTo>
                <a:lnTo>
                  <a:pt x="141768" y="224930"/>
                </a:lnTo>
                <a:lnTo>
                  <a:pt x="75876" y="227630"/>
                </a:lnTo>
                <a:lnTo>
                  <a:pt x="0" y="228600"/>
                </a:lnTo>
              </a:path>
            </a:pathLst>
          </a:custGeom>
          <a:ln w="28956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29050" y="268986"/>
            <a:ext cx="463550" cy="1624965"/>
          </a:xfrm>
          <a:custGeom>
            <a:avLst/>
            <a:gdLst/>
            <a:ahLst/>
            <a:cxnLst/>
            <a:rect l="l" t="t" r="r" b="b"/>
            <a:pathLst>
              <a:path w="463550" h="1624964">
                <a:moveTo>
                  <a:pt x="0" y="0"/>
                </a:moveTo>
                <a:lnTo>
                  <a:pt x="73200" y="1966"/>
                </a:lnTo>
                <a:lnTo>
                  <a:pt x="136788" y="7445"/>
                </a:lnTo>
                <a:lnTo>
                  <a:pt x="186939" y="15800"/>
                </a:lnTo>
                <a:lnTo>
                  <a:pt x="231648" y="38608"/>
                </a:lnTo>
                <a:lnTo>
                  <a:pt x="231648" y="773684"/>
                </a:lnTo>
                <a:lnTo>
                  <a:pt x="243462" y="785892"/>
                </a:lnTo>
                <a:lnTo>
                  <a:pt x="276356" y="796491"/>
                </a:lnTo>
                <a:lnTo>
                  <a:pt x="326507" y="804846"/>
                </a:lnTo>
                <a:lnTo>
                  <a:pt x="390095" y="810325"/>
                </a:lnTo>
                <a:lnTo>
                  <a:pt x="463296" y="812292"/>
                </a:lnTo>
                <a:lnTo>
                  <a:pt x="390095" y="814258"/>
                </a:lnTo>
                <a:lnTo>
                  <a:pt x="326507" y="819737"/>
                </a:lnTo>
                <a:lnTo>
                  <a:pt x="276356" y="828092"/>
                </a:lnTo>
                <a:lnTo>
                  <a:pt x="243462" y="838691"/>
                </a:lnTo>
                <a:lnTo>
                  <a:pt x="231648" y="850900"/>
                </a:lnTo>
                <a:lnTo>
                  <a:pt x="231648" y="1585976"/>
                </a:lnTo>
                <a:lnTo>
                  <a:pt x="219833" y="1598184"/>
                </a:lnTo>
                <a:lnTo>
                  <a:pt x="186939" y="1608783"/>
                </a:lnTo>
                <a:lnTo>
                  <a:pt x="136788" y="1617138"/>
                </a:lnTo>
                <a:lnTo>
                  <a:pt x="73200" y="1622617"/>
                </a:lnTo>
                <a:lnTo>
                  <a:pt x="0" y="162458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5439" y="190500"/>
            <a:ext cx="518147" cy="22136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7161" y="229361"/>
            <a:ext cx="419100" cy="2056640"/>
          </a:xfrm>
          <a:custGeom>
            <a:avLst/>
            <a:gdLst/>
            <a:ahLst/>
            <a:cxnLst/>
            <a:rect l="l" t="t" r="r" b="b"/>
            <a:pathLst>
              <a:path w="419100" h="1981200">
                <a:moveTo>
                  <a:pt x="419100" y="1981200"/>
                </a:moveTo>
                <a:lnTo>
                  <a:pt x="352879" y="1979420"/>
                </a:lnTo>
                <a:lnTo>
                  <a:pt x="295357" y="1974465"/>
                </a:lnTo>
                <a:lnTo>
                  <a:pt x="249990" y="1966907"/>
                </a:lnTo>
                <a:lnTo>
                  <a:pt x="209550" y="1946275"/>
                </a:lnTo>
                <a:lnTo>
                  <a:pt x="209550" y="1025525"/>
                </a:lnTo>
                <a:lnTo>
                  <a:pt x="198863" y="1014480"/>
                </a:lnTo>
                <a:lnTo>
                  <a:pt x="169109" y="1004892"/>
                </a:lnTo>
                <a:lnTo>
                  <a:pt x="123742" y="997334"/>
                </a:lnTo>
                <a:lnTo>
                  <a:pt x="66220" y="992379"/>
                </a:lnTo>
                <a:lnTo>
                  <a:pt x="0" y="990600"/>
                </a:lnTo>
                <a:lnTo>
                  <a:pt x="66220" y="988820"/>
                </a:lnTo>
                <a:lnTo>
                  <a:pt x="123742" y="983865"/>
                </a:lnTo>
                <a:lnTo>
                  <a:pt x="169109" y="976307"/>
                </a:lnTo>
                <a:lnTo>
                  <a:pt x="198863" y="966719"/>
                </a:lnTo>
                <a:lnTo>
                  <a:pt x="209550" y="955675"/>
                </a:lnTo>
                <a:lnTo>
                  <a:pt x="209550" y="34925"/>
                </a:lnTo>
                <a:lnTo>
                  <a:pt x="220236" y="23880"/>
                </a:lnTo>
                <a:lnTo>
                  <a:pt x="249990" y="14292"/>
                </a:lnTo>
                <a:lnTo>
                  <a:pt x="295357" y="6734"/>
                </a:lnTo>
                <a:lnTo>
                  <a:pt x="352879" y="1779"/>
                </a:lnTo>
                <a:lnTo>
                  <a:pt x="4191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7415" y="700931"/>
            <a:ext cx="1524000" cy="1018227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27432" tIns="33020" rIns="27432" bIns="0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100% of the ordered goods price is paid by a buyer or a client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20361" y="758190"/>
            <a:ext cx="2209800" cy="861132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algn="ctr"/>
            <a:r>
              <a:rPr lang="en-US" b="1" dirty="0"/>
              <a:t>90% </a:t>
            </a:r>
            <a:r>
              <a:rPr lang="en-US" b="1" dirty="0" smtClean="0"/>
              <a:t>goes </a:t>
            </a:r>
            <a:r>
              <a:rPr lang="en-US" b="1" dirty="0"/>
              <a:t>to a trade </a:t>
            </a:r>
            <a:r>
              <a:rPr lang="en-US" b="1" dirty="0" smtClean="0"/>
              <a:t>store </a:t>
            </a:r>
            <a:r>
              <a:rPr lang="en-US" b="1" dirty="0"/>
              <a:t>from which the goods is ordered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20361" y="1782317"/>
            <a:ext cx="2744471" cy="1135696"/>
          </a:xfrm>
          <a:prstGeom prst="rect">
            <a:avLst/>
          </a:prstGeom>
          <a:solidFill>
            <a:srgbClr val="FFFFFF"/>
          </a:solidFill>
          <a:ln w="25907">
            <a:solidFill>
              <a:srgbClr val="C0504D"/>
            </a:solidFill>
          </a:ln>
        </p:spPr>
        <p:txBody>
          <a:bodyPr vert="horz" wrap="square" lIns="27432" tIns="27432" rIns="27432" bIns="0" rtlCol="0">
            <a:spAutoFit/>
          </a:bodyPr>
          <a:lstStyle/>
          <a:p>
            <a:pPr algn="ctr"/>
            <a:r>
              <a:rPr lang="en-US" b="1" dirty="0"/>
              <a:t>10</a:t>
            </a:r>
            <a:r>
              <a:rPr lang="en-US" b="1" dirty="0" smtClean="0"/>
              <a:t>% </a:t>
            </a:r>
            <a:r>
              <a:rPr lang="en-US" b="1" dirty="0"/>
              <a:t>goes to a savings account of a buyer </a:t>
            </a:r>
            <a:r>
              <a:rPr lang="en-US" b="1" dirty="0" smtClean="0"/>
              <a:t>or</a:t>
            </a:r>
            <a:r>
              <a:rPr lang="sr-Latn-RS" b="1" dirty="0" smtClean="0"/>
              <a:t> </a:t>
            </a:r>
            <a:r>
              <a:rPr lang="en-US" b="1" dirty="0" smtClean="0"/>
              <a:t>a </a:t>
            </a:r>
            <a:r>
              <a:rPr lang="en-US" b="1" dirty="0" err="1"/>
              <a:t>Societe</a:t>
            </a:r>
            <a:r>
              <a:rPr lang="en-US" b="1" dirty="0"/>
              <a:t> </a:t>
            </a:r>
            <a:r>
              <a:rPr lang="en-US" b="1" dirty="0" err="1"/>
              <a:t>Generale</a:t>
            </a:r>
            <a:r>
              <a:rPr lang="en-US" b="1" dirty="0"/>
              <a:t> Bank client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42660" y="3573492"/>
            <a:ext cx="533019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 </a:t>
            </a:r>
            <a:r>
              <a:rPr lang="en-US" b="1" dirty="0"/>
              <a:t>The example of the RSD 10.000- purchase per month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9117" y="5179001"/>
            <a:ext cx="7667625" cy="342900"/>
          </a:xfrm>
          <a:custGeom>
            <a:avLst/>
            <a:gdLst/>
            <a:ahLst/>
            <a:cxnLst/>
            <a:rect l="l" t="t" r="r" b="b"/>
            <a:pathLst>
              <a:path w="7667625" h="342900">
                <a:moveTo>
                  <a:pt x="7516113" y="171154"/>
                </a:moveTo>
                <a:lnTo>
                  <a:pt x="7343902" y="271611"/>
                </a:lnTo>
                <a:lnTo>
                  <a:pt x="7332614" y="281640"/>
                </a:lnTo>
                <a:lnTo>
                  <a:pt x="7326280" y="294788"/>
                </a:lnTo>
                <a:lnTo>
                  <a:pt x="7325328" y="309366"/>
                </a:lnTo>
                <a:lnTo>
                  <a:pt x="7330186" y="323681"/>
                </a:lnTo>
                <a:lnTo>
                  <a:pt x="7340270" y="334986"/>
                </a:lnTo>
                <a:lnTo>
                  <a:pt x="7353427" y="341350"/>
                </a:lnTo>
                <a:lnTo>
                  <a:pt x="7368012" y="342308"/>
                </a:lnTo>
                <a:lnTo>
                  <a:pt x="7382383" y="337397"/>
                </a:lnTo>
                <a:lnTo>
                  <a:pt x="7602056" y="209254"/>
                </a:lnTo>
                <a:lnTo>
                  <a:pt x="7591806" y="209254"/>
                </a:lnTo>
                <a:lnTo>
                  <a:pt x="7591806" y="204047"/>
                </a:lnTo>
                <a:lnTo>
                  <a:pt x="7572502" y="204047"/>
                </a:lnTo>
                <a:lnTo>
                  <a:pt x="7516113" y="171154"/>
                </a:lnTo>
                <a:close/>
              </a:path>
              <a:path w="7667625" h="342900">
                <a:moveTo>
                  <a:pt x="7450799" y="133054"/>
                </a:moveTo>
                <a:lnTo>
                  <a:pt x="0" y="133054"/>
                </a:lnTo>
                <a:lnTo>
                  <a:pt x="0" y="209254"/>
                </a:lnTo>
                <a:lnTo>
                  <a:pt x="7450799" y="209254"/>
                </a:lnTo>
                <a:lnTo>
                  <a:pt x="7516113" y="171154"/>
                </a:lnTo>
                <a:lnTo>
                  <a:pt x="7450799" y="133054"/>
                </a:lnTo>
                <a:close/>
              </a:path>
              <a:path w="7667625" h="342900">
                <a:moveTo>
                  <a:pt x="7602056" y="133054"/>
                </a:moveTo>
                <a:lnTo>
                  <a:pt x="7591806" y="133054"/>
                </a:lnTo>
                <a:lnTo>
                  <a:pt x="7591806" y="209254"/>
                </a:lnTo>
                <a:lnTo>
                  <a:pt x="7602056" y="209254"/>
                </a:lnTo>
                <a:lnTo>
                  <a:pt x="7667371" y="171154"/>
                </a:lnTo>
                <a:lnTo>
                  <a:pt x="7602056" y="133054"/>
                </a:lnTo>
                <a:close/>
              </a:path>
              <a:path w="7667625" h="342900">
                <a:moveTo>
                  <a:pt x="7572502" y="138261"/>
                </a:moveTo>
                <a:lnTo>
                  <a:pt x="7516113" y="171154"/>
                </a:lnTo>
                <a:lnTo>
                  <a:pt x="7572502" y="204047"/>
                </a:lnTo>
                <a:lnTo>
                  <a:pt x="7572502" y="138261"/>
                </a:lnTo>
                <a:close/>
              </a:path>
              <a:path w="7667625" h="342900">
                <a:moveTo>
                  <a:pt x="7591806" y="138261"/>
                </a:moveTo>
                <a:lnTo>
                  <a:pt x="7572502" y="138261"/>
                </a:lnTo>
                <a:lnTo>
                  <a:pt x="7572502" y="204047"/>
                </a:lnTo>
                <a:lnTo>
                  <a:pt x="7591806" y="204047"/>
                </a:lnTo>
                <a:lnTo>
                  <a:pt x="7591806" y="138261"/>
                </a:lnTo>
                <a:close/>
              </a:path>
              <a:path w="7667625" h="342900">
                <a:moveTo>
                  <a:pt x="7368012" y="0"/>
                </a:moveTo>
                <a:lnTo>
                  <a:pt x="7353427" y="958"/>
                </a:lnTo>
                <a:lnTo>
                  <a:pt x="7340270" y="7322"/>
                </a:lnTo>
                <a:lnTo>
                  <a:pt x="7330186" y="18627"/>
                </a:lnTo>
                <a:lnTo>
                  <a:pt x="7325328" y="32942"/>
                </a:lnTo>
                <a:lnTo>
                  <a:pt x="7326280" y="47519"/>
                </a:lnTo>
                <a:lnTo>
                  <a:pt x="7332614" y="60668"/>
                </a:lnTo>
                <a:lnTo>
                  <a:pt x="7343902" y="70697"/>
                </a:lnTo>
                <a:lnTo>
                  <a:pt x="7516113" y="171154"/>
                </a:lnTo>
                <a:lnTo>
                  <a:pt x="7572502" y="138261"/>
                </a:lnTo>
                <a:lnTo>
                  <a:pt x="7591806" y="138261"/>
                </a:lnTo>
                <a:lnTo>
                  <a:pt x="7591806" y="133054"/>
                </a:lnTo>
                <a:lnTo>
                  <a:pt x="7602056" y="133054"/>
                </a:lnTo>
                <a:lnTo>
                  <a:pt x="7382383" y="4911"/>
                </a:lnTo>
                <a:lnTo>
                  <a:pt x="7368012" y="0"/>
                </a:lnTo>
                <a:close/>
              </a:path>
            </a:pathLst>
          </a:custGeom>
          <a:solidFill>
            <a:srgbClr val="BD4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8317" y="4816756"/>
            <a:ext cx="0" cy="992505"/>
          </a:xfrm>
          <a:custGeom>
            <a:avLst/>
            <a:gdLst/>
            <a:ahLst/>
            <a:cxnLst/>
            <a:rect l="l" t="t" r="r" b="b"/>
            <a:pathLst>
              <a:path h="992504">
                <a:moveTo>
                  <a:pt x="0" y="0"/>
                </a:moveTo>
                <a:lnTo>
                  <a:pt x="0" y="99218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37517" y="4816756"/>
            <a:ext cx="1270" cy="993775"/>
          </a:xfrm>
          <a:custGeom>
            <a:avLst/>
            <a:gdLst/>
            <a:ahLst/>
            <a:cxnLst/>
            <a:rect l="l" t="t" r="r" b="b"/>
            <a:pathLst>
              <a:path w="1269" h="993775">
                <a:moveTo>
                  <a:pt x="762" y="0"/>
                </a:moveTo>
                <a:lnTo>
                  <a:pt x="0" y="99359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04317" y="4813708"/>
            <a:ext cx="15240" cy="993775"/>
          </a:xfrm>
          <a:custGeom>
            <a:avLst/>
            <a:gdLst/>
            <a:ahLst/>
            <a:cxnLst/>
            <a:rect l="l" t="t" r="r" b="b"/>
            <a:pathLst>
              <a:path w="15239" h="993775">
                <a:moveTo>
                  <a:pt x="15240" y="993597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3517" y="4816756"/>
            <a:ext cx="0" cy="992505"/>
          </a:xfrm>
          <a:custGeom>
            <a:avLst/>
            <a:gdLst/>
            <a:ahLst/>
            <a:cxnLst/>
            <a:rect l="l" t="t" r="r" b="b"/>
            <a:pathLst>
              <a:path h="992504">
                <a:moveTo>
                  <a:pt x="0" y="992187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66517" y="4816756"/>
            <a:ext cx="1905" cy="992505"/>
          </a:xfrm>
          <a:custGeom>
            <a:avLst/>
            <a:gdLst/>
            <a:ahLst/>
            <a:cxnLst/>
            <a:rect l="l" t="t" r="r" b="b"/>
            <a:pathLst>
              <a:path w="1904" h="992504">
                <a:moveTo>
                  <a:pt x="0" y="992187"/>
                </a:moveTo>
                <a:lnTo>
                  <a:pt x="165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7857" y="5376826"/>
            <a:ext cx="97281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1000 </a:t>
            </a:r>
            <a:r>
              <a:rPr sz="1100" b="1" dirty="0">
                <a:latin typeface="Arial"/>
                <a:cs typeface="Arial"/>
              </a:rPr>
              <a:t>RSD online  benefit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52800"/>
            <a:ext cx="9124315" cy="0"/>
          </a:xfrm>
          <a:custGeom>
            <a:avLst/>
            <a:gdLst/>
            <a:ahLst/>
            <a:cxnLst/>
            <a:rect l="l" t="t" r="r" b="b"/>
            <a:pathLst>
              <a:path w="9124315">
                <a:moveTo>
                  <a:pt x="9124061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97312" y="5404512"/>
            <a:ext cx="9721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1000 </a:t>
            </a:r>
            <a:r>
              <a:rPr sz="1100" b="1" dirty="0">
                <a:latin typeface="Arial"/>
                <a:cs typeface="Arial"/>
              </a:rPr>
              <a:t>RSD online  benefit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66465" y="5383593"/>
            <a:ext cx="1176768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1000 </a:t>
            </a:r>
            <a:r>
              <a:rPr sz="1100" b="1" dirty="0">
                <a:latin typeface="Arial"/>
                <a:cs typeface="Arial"/>
              </a:rPr>
              <a:t>RSD </a:t>
            </a:r>
            <a:r>
              <a:rPr lang="sr-Latn-RS" sz="1100" b="1" dirty="0" smtClean="0">
                <a:latin typeface="Arial"/>
                <a:cs typeface="Arial"/>
              </a:rPr>
              <a:t/>
            </a:r>
            <a:br>
              <a:rPr lang="sr-Latn-RS" sz="1100" b="1" dirty="0" smtClean="0">
                <a:latin typeface="Arial"/>
                <a:cs typeface="Arial"/>
              </a:rPr>
            </a:br>
            <a:r>
              <a:rPr sz="1100" b="1" dirty="0" smtClean="0">
                <a:latin typeface="Arial"/>
                <a:cs typeface="Arial"/>
              </a:rPr>
              <a:t>online</a:t>
            </a:r>
            <a:r>
              <a:rPr lang="sr-Latn-RS" sz="1100" dirty="0">
                <a:latin typeface="Arial"/>
                <a:cs typeface="Arial"/>
              </a:rPr>
              <a:t> </a:t>
            </a:r>
            <a:r>
              <a:rPr sz="1100" b="1" dirty="0" smtClean="0">
                <a:latin typeface="Arial"/>
                <a:cs typeface="Arial"/>
              </a:rPr>
              <a:t>benefit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83693" y="5414875"/>
            <a:ext cx="1070514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1000 </a:t>
            </a:r>
            <a:r>
              <a:rPr sz="1100" b="1" dirty="0">
                <a:latin typeface="Arial"/>
                <a:cs typeface="Arial"/>
              </a:rPr>
              <a:t>RSD </a:t>
            </a:r>
            <a:r>
              <a:rPr sz="1100" b="1" dirty="0" smtClean="0">
                <a:latin typeface="Arial"/>
                <a:cs typeface="Arial"/>
              </a:rPr>
              <a:t>online</a:t>
            </a:r>
            <a:r>
              <a:rPr lang="sr-Latn-RS" sz="1100" dirty="0">
                <a:latin typeface="Arial"/>
                <a:cs typeface="Arial"/>
              </a:rPr>
              <a:t> </a:t>
            </a:r>
            <a:r>
              <a:rPr sz="1100" b="1" dirty="0" smtClean="0">
                <a:latin typeface="Arial"/>
                <a:cs typeface="Arial"/>
              </a:rPr>
              <a:t>benefit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70508" y="5421529"/>
            <a:ext cx="9721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1000 </a:t>
            </a:r>
            <a:r>
              <a:rPr sz="1100" b="1" dirty="0">
                <a:latin typeface="Arial"/>
                <a:cs typeface="Arial"/>
              </a:rPr>
              <a:t>RSD online  benefit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46527" y="5412132"/>
            <a:ext cx="9721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solidFill>
                  <a:srgbClr val="FF0000"/>
                </a:solidFill>
                <a:latin typeface="Arial"/>
                <a:cs typeface="Arial"/>
              </a:rPr>
              <a:t>1000 </a:t>
            </a:r>
            <a:r>
              <a:rPr sz="1100" b="1" dirty="0">
                <a:latin typeface="Arial"/>
                <a:cs typeface="Arial"/>
              </a:rPr>
              <a:t>RSD online  benefit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0219" y="4093799"/>
            <a:ext cx="75143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+mj-lt"/>
                <a:cs typeface="Arial"/>
              </a:rPr>
              <a:t>I </a:t>
            </a:r>
            <a:r>
              <a:rPr lang="sr-Latn-RS" sz="1400" b="1" dirty="0" err="1" smtClean="0">
                <a:latin typeface="+mj-lt"/>
                <a:cs typeface="Arial"/>
              </a:rPr>
              <a:t>month</a:t>
            </a:r>
            <a:endParaRPr sz="1400" dirty="0">
              <a:latin typeface="+mj-lt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86711" y="4094376"/>
            <a:ext cx="7401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+mj-lt"/>
                <a:cs typeface="Arial"/>
              </a:rPr>
              <a:t>II </a:t>
            </a:r>
            <a:r>
              <a:rPr lang="sr-Latn-RS" sz="1400" b="1" dirty="0" err="1" smtClean="0">
                <a:latin typeface="+mj-lt"/>
                <a:cs typeface="Arial"/>
              </a:rPr>
              <a:t>month</a:t>
            </a:r>
            <a:endParaRPr sz="1400" dirty="0">
              <a:latin typeface="+mj-lt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28273" y="4083934"/>
            <a:ext cx="9000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+mj-lt"/>
                <a:cs typeface="Arial"/>
              </a:rPr>
              <a:t>III</a:t>
            </a:r>
            <a:r>
              <a:rPr sz="1400" b="1" dirty="0">
                <a:latin typeface="+mj-lt"/>
                <a:cs typeface="Arial"/>
              </a:rPr>
              <a:t> </a:t>
            </a:r>
            <a:r>
              <a:rPr lang="sr-Latn-RS" sz="1400" b="1" dirty="0" err="1" smtClean="0">
                <a:latin typeface="+mj-lt"/>
                <a:cs typeface="Arial"/>
              </a:rPr>
              <a:t>month</a:t>
            </a:r>
            <a:endParaRPr sz="1400" dirty="0">
              <a:latin typeface="+mj-lt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02741" y="4094634"/>
            <a:ext cx="10928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+mj-lt"/>
                <a:cs typeface="Arial"/>
              </a:rPr>
              <a:t>IV</a:t>
            </a:r>
            <a:r>
              <a:rPr sz="1400" b="1" dirty="0">
                <a:latin typeface="+mj-lt"/>
                <a:cs typeface="Arial"/>
              </a:rPr>
              <a:t> </a:t>
            </a:r>
            <a:r>
              <a:rPr lang="sr-Latn-RS" sz="1400" b="1" dirty="0" err="1" smtClean="0">
                <a:latin typeface="+mj-lt"/>
                <a:cs typeface="Arial"/>
              </a:rPr>
              <a:t>month</a:t>
            </a:r>
            <a:endParaRPr sz="1400" dirty="0">
              <a:latin typeface="+mj-lt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43894" y="4093799"/>
            <a:ext cx="10052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+mj-lt"/>
                <a:cs typeface="Arial"/>
              </a:rPr>
              <a:t>V</a:t>
            </a:r>
            <a:r>
              <a:rPr sz="1400" b="1" dirty="0">
                <a:latin typeface="+mj-lt"/>
                <a:cs typeface="Arial"/>
              </a:rPr>
              <a:t> </a:t>
            </a:r>
            <a:r>
              <a:rPr lang="sr-Latn-RS" sz="1400" b="1" dirty="0" err="1" smtClean="0">
                <a:latin typeface="+mj-lt"/>
                <a:cs typeface="Arial"/>
              </a:rPr>
              <a:t>month</a:t>
            </a:r>
            <a:endParaRPr sz="1400" dirty="0">
              <a:latin typeface="+mj-lt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38461" y="4092940"/>
            <a:ext cx="118554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+mj-lt"/>
                <a:cs typeface="Arial"/>
              </a:rPr>
              <a:t>VI</a:t>
            </a:r>
            <a:r>
              <a:rPr sz="1400" b="1" dirty="0">
                <a:latin typeface="+mj-lt"/>
                <a:cs typeface="Arial"/>
              </a:rPr>
              <a:t> </a:t>
            </a:r>
            <a:r>
              <a:rPr lang="sr-Latn-RS" sz="1400" b="1" dirty="0" err="1" smtClean="0">
                <a:latin typeface="+mj-lt"/>
                <a:cs typeface="Arial"/>
              </a:rPr>
              <a:t>month</a:t>
            </a:r>
            <a:endParaRPr sz="1400" dirty="0">
              <a:latin typeface="+mj-lt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0" y="6019800"/>
            <a:ext cx="9124315" cy="0"/>
          </a:xfrm>
          <a:custGeom>
            <a:avLst/>
            <a:gdLst/>
            <a:ahLst/>
            <a:cxnLst/>
            <a:rect l="l" t="t" r="r" b="b"/>
            <a:pathLst>
              <a:path w="9124315">
                <a:moveTo>
                  <a:pt x="9124061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006590" y="137921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8"/>
          <p:cNvSpPr txBox="1"/>
          <p:nvPr/>
        </p:nvSpPr>
        <p:spPr>
          <a:xfrm>
            <a:off x="4113905" y="4685002"/>
            <a:ext cx="972185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sr-Latn-RS" sz="1600" b="1" dirty="0" smtClean="0">
                <a:latin typeface="Arial"/>
                <a:cs typeface="Arial"/>
              </a:rPr>
              <a:t>I</a:t>
            </a:r>
            <a:r>
              <a:rPr lang="sr-Latn-RS" sz="1100" b="1" dirty="0" smtClean="0">
                <a:latin typeface="Arial"/>
                <a:cs typeface="Arial"/>
              </a:rPr>
              <a:t> </a:t>
            </a:r>
            <a:r>
              <a:rPr lang="sr-Latn-RS" sz="1100" b="1" dirty="0" err="1" smtClean="0">
                <a:latin typeface="Arial"/>
                <a:cs typeface="Arial"/>
              </a:rPr>
              <a:t>month</a:t>
            </a:r>
            <a:r>
              <a:rPr lang="sr-Latn-RS" sz="1100" b="1" dirty="0" smtClean="0">
                <a:latin typeface="Arial"/>
                <a:cs typeface="Arial"/>
              </a:rPr>
              <a:t> </a:t>
            </a:r>
            <a:r>
              <a:rPr lang="sr-Latn-RS" sz="1100" b="1" dirty="0" err="1" smtClean="0">
                <a:latin typeface="Arial"/>
                <a:cs typeface="Arial"/>
              </a:rPr>
              <a:t>benefit</a:t>
            </a:r>
            <a:r>
              <a:rPr lang="sr-Latn-RS" sz="1100" b="1" dirty="0" smtClean="0">
                <a:latin typeface="Arial"/>
                <a:cs typeface="Arial"/>
              </a:rPr>
              <a:t> </a:t>
            </a:r>
            <a:r>
              <a:rPr lang="sr-Latn-RS" sz="1100" b="1" dirty="0" err="1" smtClean="0">
                <a:latin typeface="Arial"/>
                <a:cs typeface="Arial"/>
              </a:rPr>
              <a:t>can</a:t>
            </a:r>
            <a:r>
              <a:rPr lang="sr-Latn-RS" sz="1100" b="1" dirty="0" smtClean="0">
                <a:latin typeface="Arial"/>
                <a:cs typeface="Arial"/>
              </a:rPr>
              <a:t> be </a:t>
            </a:r>
            <a:r>
              <a:rPr lang="sr-Latn-RS" sz="1100" b="1" dirty="0" err="1" smtClean="0">
                <a:latin typeface="Arial"/>
                <a:cs typeface="Arial"/>
              </a:rPr>
              <a:t>used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2" name="object 28"/>
          <p:cNvSpPr txBox="1"/>
          <p:nvPr/>
        </p:nvSpPr>
        <p:spPr>
          <a:xfrm>
            <a:off x="5292829" y="4705362"/>
            <a:ext cx="972185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sr-Latn-RS" sz="1600" b="1" dirty="0" smtClean="0">
                <a:latin typeface="Arial"/>
                <a:cs typeface="Arial"/>
              </a:rPr>
              <a:t>II</a:t>
            </a:r>
            <a:r>
              <a:rPr lang="sr-Latn-RS" sz="1100" b="1" dirty="0" smtClean="0">
                <a:latin typeface="Arial"/>
                <a:cs typeface="Arial"/>
              </a:rPr>
              <a:t> </a:t>
            </a:r>
            <a:r>
              <a:rPr lang="sr-Latn-RS" sz="1100" b="1" dirty="0" err="1" smtClean="0">
                <a:latin typeface="Arial"/>
                <a:cs typeface="Arial"/>
              </a:rPr>
              <a:t>month</a:t>
            </a:r>
            <a:r>
              <a:rPr lang="sr-Latn-RS" sz="1100" b="1" dirty="0" smtClean="0">
                <a:latin typeface="Arial"/>
                <a:cs typeface="Arial"/>
              </a:rPr>
              <a:t> </a:t>
            </a:r>
            <a:r>
              <a:rPr lang="sr-Latn-RS" sz="1100" b="1" dirty="0" err="1" smtClean="0">
                <a:latin typeface="Arial"/>
                <a:cs typeface="Arial"/>
              </a:rPr>
              <a:t>benefit</a:t>
            </a:r>
            <a:r>
              <a:rPr lang="sr-Latn-RS" sz="1100" b="1" dirty="0" smtClean="0">
                <a:latin typeface="Arial"/>
                <a:cs typeface="Arial"/>
              </a:rPr>
              <a:t> </a:t>
            </a:r>
            <a:r>
              <a:rPr lang="sr-Latn-RS" sz="1100" b="1" dirty="0" err="1" smtClean="0">
                <a:latin typeface="Arial"/>
                <a:cs typeface="Arial"/>
              </a:rPr>
              <a:t>can</a:t>
            </a:r>
            <a:r>
              <a:rPr lang="sr-Latn-RS" sz="1100" b="1" dirty="0" smtClean="0">
                <a:latin typeface="Arial"/>
                <a:cs typeface="Arial"/>
              </a:rPr>
              <a:t> be </a:t>
            </a:r>
            <a:r>
              <a:rPr lang="sr-Latn-RS" sz="1100" b="1" dirty="0" err="1" smtClean="0">
                <a:latin typeface="Arial"/>
                <a:cs typeface="Arial"/>
              </a:rPr>
              <a:t>used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3" name="object 28"/>
          <p:cNvSpPr txBox="1"/>
          <p:nvPr/>
        </p:nvSpPr>
        <p:spPr>
          <a:xfrm>
            <a:off x="6509492" y="4692542"/>
            <a:ext cx="972185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sr-Latn-RS" sz="1600" b="1" dirty="0" smtClean="0">
                <a:latin typeface="Arial"/>
                <a:cs typeface="Arial"/>
              </a:rPr>
              <a:t>III</a:t>
            </a:r>
            <a:r>
              <a:rPr lang="sr-Latn-RS" sz="1100" b="1" dirty="0" smtClean="0">
                <a:latin typeface="Arial"/>
                <a:cs typeface="Arial"/>
              </a:rPr>
              <a:t> </a:t>
            </a:r>
            <a:r>
              <a:rPr lang="sr-Latn-RS" sz="1100" b="1" dirty="0" err="1" smtClean="0">
                <a:latin typeface="Arial"/>
                <a:cs typeface="Arial"/>
              </a:rPr>
              <a:t>month</a:t>
            </a:r>
            <a:r>
              <a:rPr lang="sr-Latn-RS" sz="1100" b="1" dirty="0" smtClean="0">
                <a:latin typeface="Arial"/>
                <a:cs typeface="Arial"/>
              </a:rPr>
              <a:t> </a:t>
            </a:r>
            <a:r>
              <a:rPr lang="sr-Latn-RS" sz="1100" b="1" dirty="0" err="1" smtClean="0">
                <a:latin typeface="Arial"/>
                <a:cs typeface="Arial"/>
              </a:rPr>
              <a:t>benefit</a:t>
            </a:r>
            <a:r>
              <a:rPr lang="sr-Latn-RS" sz="1100" b="1" dirty="0" smtClean="0">
                <a:latin typeface="Arial"/>
                <a:cs typeface="Arial"/>
              </a:rPr>
              <a:t> </a:t>
            </a:r>
            <a:r>
              <a:rPr lang="sr-Latn-RS" sz="1100" b="1" dirty="0" err="1" smtClean="0">
                <a:latin typeface="Arial"/>
                <a:cs typeface="Arial"/>
              </a:rPr>
              <a:t>can</a:t>
            </a:r>
            <a:r>
              <a:rPr lang="sr-Latn-RS" sz="1100" b="1" dirty="0" smtClean="0">
                <a:latin typeface="Arial"/>
                <a:cs typeface="Arial"/>
              </a:rPr>
              <a:t> be </a:t>
            </a:r>
            <a:r>
              <a:rPr lang="sr-Latn-RS" sz="1100" b="1" dirty="0" err="1" smtClean="0">
                <a:latin typeface="Arial"/>
                <a:cs typeface="Arial"/>
              </a:rPr>
              <a:t>used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lum bright="23000" contrast="-50000"/>
          </a:blip>
          <a:srcRect l="6675" r="10832"/>
          <a:stretch/>
        </p:blipFill>
        <p:spPr>
          <a:xfrm>
            <a:off x="3" y="-6472"/>
            <a:ext cx="9143997" cy="6864470"/>
          </a:xfrm>
          <a:prstGeom prst="rect">
            <a:avLst/>
          </a:prstGeom>
          <a:effectLst/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499235" y="102433"/>
            <a:ext cx="57302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Product Sales Plan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006590" y="137921"/>
            <a:ext cx="1375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Ekonomska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Niš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12123" y="0"/>
            <a:ext cx="531874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00" y="6411467"/>
            <a:ext cx="1523999" cy="446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hlinkClick r:id="rId5"/>
          </p:cNvPr>
          <p:cNvSpPr txBox="1"/>
          <p:nvPr/>
        </p:nvSpPr>
        <p:spPr>
          <a:xfrm>
            <a:off x="372471" y="130055"/>
            <a:ext cx="9975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r-Latn-RS" sz="1800" b="1" u="heavy" spc="5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Poster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7" name="object 27">
            <a:hlinkClick r:id="rId6"/>
          </p:cNvPr>
          <p:cNvSpPr txBox="1"/>
          <p:nvPr/>
        </p:nvSpPr>
        <p:spPr>
          <a:xfrm>
            <a:off x="372471" y="392112"/>
            <a:ext cx="997509" cy="38920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sr-Latn-RS" sz="1800" b="1" u="heavy" spc="5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Leaflet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8" name="object 28">
            <a:hlinkClick r:id="rId7"/>
          </p:cNvPr>
          <p:cNvSpPr txBox="1"/>
          <p:nvPr/>
        </p:nvSpPr>
        <p:spPr>
          <a:xfrm>
            <a:off x="7358731" y="648835"/>
            <a:ext cx="134070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10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Anim</a:t>
            </a:r>
            <a:r>
              <a:rPr sz="1800" b="1" u="heavy" spc="9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</a:t>
            </a:r>
            <a:r>
              <a:rPr lang="sr-Latn-RS" sz="1800" b="1" u="heavy" spc="95" dirty="0" err="1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6956" y="946742"/>
            <a:ext cx="7894568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spc="-165" dirty="0">
                <a:latin typeface="+mj-lt"/>
                <a:cs typeface="Trebuchet MS"/>
              </a:rPr>
              <a:t>Internal communication with clients: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165" dirty="0">
                <a:latin typeface="+mj-lt"/>
                <a:cs typeface="Trebuchet MS"/>
              </a:rPr>
              <a:t>leaflets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165" dirty="0">
                <a:latin typeface="+mj-lt"/>
                <a:cs typeface="Trebuchet MS"/>
              </a:rPr>
              <a:t>posters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165" dirty="0">
                <a:latin typeface="+mj-lt"/>
                <a:cs typeface="Trebuchet MS"/>
              </a:rPr>
              <a:t>bank monitors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165" dirty="0">
                <a:latin typeface="+mj-lt"/>
                <a:cs typeface="Trebuchet MS"/>
              </a:rPr>
              <a:t>sending emails to current clients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6956" y="3414572"/>
            <a:ext cx="813593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spc="-165" dirty="0">
                <a:latin typeface="+mj-lt"/>
                <a:cs typeface="Trebuchet MS"/>
              </a:rPr>
              <a:t>External communication: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spc="-165" dirty="0">
                <a:latin typeface="+mj-lt"/>
                <a:cs typeface="Trebuchet MS"/>
              </a:rPr>
              <a:t>giving leaflets to customers  in </a:t>
            </a:r>
            <a:r>
              <a:rPr lang="en-US" sz="2800" spc="-165" dirty="0" smtClean="0">
                <a:latin typeface="+mj-lt"/>
                <a:cs typeface="Trebuchet MS"/>
              </a:rPr>
              <a:t>markets,</a:t>
            </a:r>
            <a:r>
              <a:rPr lang="sr-Latn-R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smtClean="0">
                <a:latin typeface="+mj-lt"/>
                <a:cs typeface="Trebuchet MS"/>
              </a:rPr>
              <a:t>stores</a:t>
            </a:r>
            <a:endParaRPr lang="en-US" sz="2800" spc="-165" dirty="0">
              <a:latin typeface="+mj-lt"/>
              <a:cs typeface="Trebuchet MS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spc="-165" dirty="0">
                <a:latin typeface="+mj-lt"/>
                <a:cs typeface="Trebuchet MS"/>
              </a:rPr>
              <a:t>joint promotion in electronic  forms (Internet</a:t>
            </a:r>
            <a:r>
              <a:rPr lang="en-US" sz="2800" spc="-165" dirty="0" smtClean="0">
                <a:latin typeface="+mj-lt"/>
                <a:cs typeface="Trebuchet MS"/>
              </a:rPr>
              <a:t>,</a:t>
            </a:r>
            <a:r>
              <a:rPr lang="sr-Latn-R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smtClean="0">
                <a:latin typeface="+mj-lt"/>
                <a:cs typeface="Trebuchet MS"/>
              </a:rPr>
              <a:t>websites,</a:t>
            </a:r>
            <a:r>
              <a:rPr lang="sr-Latn-R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smtClean="0">
                <a:latin typeface="+mj-lt"/>
                <a:cs typeface="Trebuchet MS"/>
              </a:rPr>
              <a:t>radio </a:t>
            </a:r>
            <a:r>
              <a:rPr lang="en-US" sz="2800" spc="-165" dirty="0">
                <a:latin typeface="+mj-lt"/>
                <a:cs typeface="Trebuchet MS"/>
              </a:rPr>
              <a:t>programs</a:t>
            </a:r>
            <a:r>
              <a:rPr lang="en-US" sz="2800" spc="-165" dirty="0" smtClean="0">
                <a:latin typeface="+mj-lt"/>
                <a:cs typeface="Trebuchet MS"/>
              </a:rPr>
              <a:t>,</a:t>
            </a:r>
            <a:r>
              <a:rPr lang="sr-Latn-RS" sz="2800" spc="-165" dirty="0" smtClean="0">
                <a:latin typeface="+mj-lt"/>
                <a:cs typeface="Trebuchet MS"/>
              </a:rPr>
              <a:t> </a:t>
            </a:r>
            <a:r>
              <a:rPr lang="en-US" sz="2800" spc="-165" dirty="0" smtClean="0">
                <a:latin typeface="+mj-lt"/>
                <a:cs typeface="Trebuchet MS"/>
              </a:rPr>
              <a:t>TV</a:t>
            </a:r>
            <a:r>
              <a:rPr lang="en-US" sz="2800" spc="-165" dirty="0">
                <a:latin typeface="+mj-lt"/>
                <a:cs typeface="Trebuchet MS"/>
              </a:rPr>
              <a:t>..)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spc="-165" dirty="0">
                <a:latin typeface="+mj-lt"/>
                <a:cs typeface="Trebuchet MS"/>
              </a:rPr>
              <a:t>watching advertising spots before cinema projections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spc="-165" dirty="0">
                <a:latin typeface="+mj-lt"/>
                <a:cs typeface="Trebuchet MS"/>
              </a:rPr>
              <a:t>throwing advertising material into  mail boxes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984</Words>
  <Application>Microsoft Office PowerPoint</Application>
  <PresentationFormat>On-screen Show (4:3)</PresentationFormat>
  <Paragraphs>170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Cambria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Temporary overdraft</vt:lpstr>
      <vt:lpstr>Product  Sales Plan</vt:lpstr>
      <vt:lpstr>Product Sales Plan</vt:lpstr>
      <vt:lpstr>Online benefit</vt:lpstr>
      <vt:lpstr>PowerPoint Presentation</vt:lpstr>
      <vt:lpstr>Product Sales Plan</vt:lpstr>
      <vt:lpstr>Family savings 2 in 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Sladja</dc:creator>
  <cp:lastModifiedBy>MILICA</cp:lastModifiedBy>
  <cp:revision>36</cp:revision>
  <dcterms:created xsi:type="dcterms:W3CDTF">2019-01-25T13:16:57Z</dcterms:created>
  <dcterms:modified xsi:type="dcterms:W3CDTF">2019-02-17T21:54:04Z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2019-01-25T00:00:00Z</vt:filetime>
  </property>
</Properties>
</file>