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66FF"/>
    <a:srgbClr val="808000"/>
    <a:srgbClr val="008000"/>
    <a:srgbClr val="CC3300"/>
    <a:srgbClr val="9ED561"/>
    <a:srgbClr val="C5BA75"/>
    <a:srgbClr val="B0A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0" y="1382921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240" y="1419567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-10399" y="289945"/>
            <a:ext cx="10437812" cy="111577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9001" y="289945"/>
            <a:ext cx="1602997" cy="112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52" y="338038"/>
            <a:ext cx="9629600" cy="10448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6279" y="338038"/>
            <a:ext cx="1140921" cy="108132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47665"/>
            <a:ext cx="8144134" cy="1569493"/>
          </a:xfrm>
        </p:spPr>
        <p:txBody>
          <a:bodyPr/>
          <a:lstStyle/>
          <a:p>
            <a:r>
              <a:rPr lang="sr-Latn-RS" dirty="0" smtClean="0"/>
              <a:t>DRŽAVNE MERE ZA PODSTICANJE IZVOZA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340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Izvozna podrška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7" y="1518009"/>
            <a:ext cx="11479835" cy="359931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Pružajući </a:t>
            </a:r>
            <a:r>
              <a:rPr lang="sr-Latn-R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podršku izvoznom poslovanju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država želi da obezbedi:</a:t>
            </a:r>
          </a:p>
          <a:p>
            <a:pPr lvl="1">
              <a:lnSpc>
                <a:spcPct val="70000"/>
              </a:lnSpc>
            </a:pPr>
            <a:r>
              <a:rPr lang="sr-Latn-R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 privredne aktivnosti,</a:t>
            </a:r>
          </a:p>
          <a:p>
            <a:pPr lvl="1">
              <a:lnSpc>
                <a:spcPct val="70000"/>
              </a:lnSpc>
            </a:pPr>
            <a:r>
              <a:rPr lang="sr-Latn-R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 zaposlenosti,</a:t>
            </a:r>
          </a:p>
          <a:p>
            <a:pPr lvl="1">
              <a:lnSpc>
                <a:spcPct val="70000"/>
              </a:lnSpc>
            </a:pPr>
            <a:r>
              <a:rPr lang="sr-Latn-R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priliv deviznih sredstava,</a:t>
            </a:r>
          </a:p>
          <a:p>
            <a:pPr lvl="1">
              <a:lnSpc>
                <a:spcPct val="70000"/>
              </a:lnSpc>
            </a:pPr>
            <a:r>
              <a:rPr lang="sr-Latn-R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stabilnost domaće valute i</a:t>
            </a:r>
          </a:p>
          <a:p>
            <a:pPr lvl="1">
              <a:lnSpc>
                <a:spcPct val="70000"/>
              </a:lnSpc>
            </a:pPr>
            <a:r>
              <a:rPr lang="sr-Latn-R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uravnoteženje tekućeg dela platnog bilansa i sl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0"/>
              </a:lnSpc>
            </a:pPr>
            <a:endParaRPr lang="sr-Latn-R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 izvozne podrške su uglavnom </a:t>
            </a:r>
            <a:r>
              <a:rPr lang="sr-Latn-R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 i srednja preduzeća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grane koje proizvode strateške proizvode.</a:t>
            </a:r>
          </a:p>
          <a:p>
            <a:pPr>
              <a:lnSpc>
                <a:spcPct val="0"/>
              </a:lnSpc>
            </a:pPr>
            <a:endParaRPr lang="sr-Latn-R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Postoje tri osnovna oblika državne podrške izvozno orijentisanim preduzećima:</a:t>
            </a:r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863849" y="4958987"/>
            <a:ext cx="5882185" cy="586853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DRŽAVNA POMOĆ IZVOZNICIMA</a:t>
            </a:r>
            <a:endParaRPr lang="sr-Latn-R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4018" y="5692684"/>
            <a:ext cx="2060812" cy="941696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Informativna pomoć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230" y="5692684"/>
            <a:ext cx="2060812" cy="941696"/>
          </a:xfrm>
          <a:prstGeom prst="rect">
            <a:avLst/>
          </a:prstGeom>
          <a:solidFill>
            <a:srgbClr val="808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Promotivna pomoć</a:t>
            </a:r>
            <a:endParaRPr lang="sr-Latn-R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0442" y="5692684"/>
            <a:ext cx="2060812" cy="941696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 smtClean="0"/>
              <a:t>Finansijska pomoć</a:t>
            </a:r>
            <a:endParaRPr lang="sr-Latn-RS" sz="2000" dirty="0"/>
          </a:p>
        </p:txBody>
      </p:sp>
      <p:pic>
        <p:nvPicPr>
          <p:cNvPr id="7170" name="Picture 2" descr="Image result for export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03" y="2009992"/>
            <a:ext cx="2729442" cy="130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Informativna podrška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423" y="1531653"/>
            <a:ext cx="10268114" cy="5169398"/>
          </a:xfrm>
        </p:spPr>
        <p:txBody>
          <a:bodyPr/>
          <a:lstStyle/>
          <a:p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Država prikuplja </a:t>
            </a:r>
            <a:r>
              <a:rPr lang="sr-Latn-RS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informacije o inostranim tržištima</a:t>
            </a:r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zatim ih po povoljnim uslovima ili bez nadoknade ustupa </a:t>
            </a:r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izvoznicima </a:t>
            </a:r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 svoje zemlje.</a:t>
            </a:r>
          </a:p>
          <a:p>
            <a:endParaRPr lang="sr-Latn-R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Državne baze </a:t>
            </a:r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sadrže:</a:t>
            </a: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podatke o kupovnoj moći na inostranom tržištu,</a:t>
            </a: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analize budućeg razvoja inostranog tržišta,</a:t>
            </a: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podatke o stabilnosti inostranog ekonomskog okruženja,</a:t>
            </a: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potencijalnim distributerima i kupcima u inostranstvu,</a:t>
            </a: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preferencijama potrošača i sl.</a:t>
            </a:r>
          </a:p>
          <a:p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Srbiji se pružanjem informativne pomoći izvoznicima bavi državna agencija </a:t>
            </a:r>
            <a:r>
              <a:rPr lang="sr-Latn-RS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SIEPA</a:t>
            </a:r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2300" i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(Agencija za strana ulaganja i promociju izvoza) </a:t>
            </a:r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Latn-RS" sz="2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Privredna komora</a:t>
            </a:r>
            <a:r>
              <a:rPr lang="sr-Latn-R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R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Image result for siepa srbij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6" t="12151" r="13202" b="10263"/>
          <a:stretch/>
        </p:blipFill>
        <p:spPr bwMode="auto">
          <a:xfrm>
            <a:off x="9799092" y="4617560"/>
            <a:ext cx="2204002" cy="12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rivredna komora srbij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17621" r="12876" b="16846"/>
          <a:stretch/>
        </p:blipFill>
        <p:spPr bwMode="auto">
          <a:xfrm>
            <a:off x="9799091" y="5832212"/>
            <a:ext cx="2204003" cy="8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information econ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0" y="2655716"/>
            <a:ext cx="2782163" cy="1460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Promotivna podrška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424" y="1531653"/>
            <a:ext cx="8343780" cy="5169398"/>
          </a:xfrm>
        </p:spPr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Usmerena je </a:t>
            </a: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 inostranim kupcima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r-Latn-R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Načini obavljanja promotivne podrške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su:</a:t>
            </a:r>
          </a:p>
          <a:p>
            <a:pPr lvl="1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promovisanje </a:t>
            </a:r>
            <a:r>
              <a:rPr lang="sr-Latn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sektora proizvodnje u kojima je bitno geografsko poreklo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1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organizovanje </a:t>
            </a:r>
            <a:r>
              <a:rPr lang="sr-Latn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zajedničkog nastupa na poznatim međunarodnim sajmovima za preduzeća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1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pomoć u objavljivanju </a:t>
            </a:r>
            <a:r>
              <a:rPr lang="sr-Latn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publikacija o privrednom potencijalu domaćih preduzeća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lvl="1"/>
            <a:r>
              <a:rPr lang="sr-Latn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angažovanje specijalnih atašea </a:t>
            </a:r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ambasadama koje se bave promovisanjem domaće ekonomije.</a:t>
            </a:r>
          </a:p>
          <a:p>
            <a:pPr lvl="1"/>
            <a:endParaRPr lang="sr-Latn-RS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 result for promo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583" y="2563353"/>
            <a:ext cx="3119888" cy="2079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Finansijska podrška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423" y="1531653"/>
            <a:ext cx="10254467" cy="5169398"/>
          </a:xfrm>
        </p:spPr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 finansijske podrške direktno </a:t>
            </a: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utiču na efikasnost preduzeća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što otvara put da budu cenovno konkurentni na inostranim tržištima.</a:t>
            </a:r>
          </a:p>
          <a:p>
            <a:endParaRPr lang="sr-Latn-R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Oblici finansijske podrške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direktne subvencije izvoznicima,</a:t>
            </a:r>
          </a:p>
          <a:p>
            <a:pPr lvl="1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kreditiranje izvoznih poslova pod povoljnim uslovima i</a:t>
            </a:r>
          </a:p>
          <a:p>
            <a:pPr lvl="1"/>
            <a:r>
              <a:rPr lang="sr-Latn-R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osiguranje izvoza pod povoljnim uslovima.</a:t>
            </a:r>
          </a:p>
        </p:txBody>
      </p:sp>
      <p:pic>
        <p:nvPicPr>
          <p:cNvPr id="4098" name="Picture 2" descr="Image result for financial suppo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12983"/>
          <a:stretch/>
        </p:blipFill>
        <p:spPr bwMode="auto">
          <a:xfrm>
            <a:off x="3253617" y="4429209"/>
            <a:ext cx="5767552" cy="2095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Izvozne subvencije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423" y="1531653"/>
            <a:ext cx="9517487" cy="5169398"/>
          </a:xfrm>
        </p:spPr>
        <p:txBody>
          <a:bodyPr/>
          <a:lstStyle/>
          <a:p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Izvozna subvencija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novčana sredstva koja država dodeljuje izvoznim preduzećima kako bi podigla njihovu konkurentnost na inostranim tržištima.</a:t>
            </a:r>
          </a:p>
          <a:p>
            <a:endParaRPr lang="sr-Latn-R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 subvencija se podiže cenovna konkurentnost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domaćih preduzeća na inostranom tržištu.</a:t>
            </a:r>
          </a:p>
          <a:p>
            <a:endParaRPr lang="sr-Latn-R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Poljoprivreda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privredna oblast koja je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 najvećih subvencija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r-Latn-R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627" y="5500722"/>
            <a:ext cx="674199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RS" dirty="0">
                <a:solidFill>
                  <a:srgbClr val="002060"/>
                </a:solidFill>
              </a:rPr>
              <a:t>U Srbiji se subvencije za izvozna preduzeća odobravaju posredstvom </a:t>
            </a:r>
            <a:r>
              <a:rPr lang="sr-Latn-RS" dirty="0" smtClean="0">
                <a:solidFill>
                  <a:srgbClr val="002060"/>
                </a:solidFill>
              </a:rPr>
              <a:t>agencije </a:t>
            </a:r>
            <a:r>
              <a:rPr lang="sr-Latn-RS" dirty="0" smtClean="0">
                <a:solidFill>
                  <a:srgbClr val="002060"/>
                </a:solidFill>
              </a:rPr>
              <a:t>SIEPA. Od </a:t>
            </a:r>
            <a:r>
              <a:rPr lang="sr-Latn-RS" dirty="0">
                <a:solidFill>
                  <a:srgbClr val="002060"/>
                </a:solidFill>
              </a:rPr>
              <a:t>2006. do 2013. godine subvencije SIEPA je koristilo 1700 preduzeća, a ukupna vrednost subvencija iznosila je 654 miliona dinara.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423" y="5500722"/>
            <a:ext cx="504102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solidFill>
                  <a:srgbClr val="002060"/>
                </a:solidFill>
              </a:rPr>
              <a:t>Evropska unija je 2012. godine izdvojila 83 milijarde američkih dolara za subvencionisanje poljoprivrede, što je predstavljalo 19% svih prihoda poljoprivrednih proizvođača.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1030" name="Picture 6" descr="Image result for poljoprivre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r="3036"/>
          <a:stretch/>
        </p:blipFill>
        <p:spPr bwMode="auto">
          <a:xfrm>
            <a:off x="6781719" y="3556850"/>
            <a:ext cx="2043427" cy="1119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ubvencij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8"/>
          <a:stretch/>
        </p:blipFill>
        <p:spPr bwMode="auto">
          <a:xfrm>
            <a:off x="9375965" y="3217379"/>
            <a:ext cx="2478443" cy="1818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ubvenci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10" y="1706378"/>
            <a:ext cx="1850553" cy="1233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19657" y="3153555"/>
            <a:ext cx="1534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b="1" dirty="0" smtClean="0">
                <a:solidFill>
                  <a:schemeClr val="accent6">
                    <a:lumMod val="75000"/>
                  </a:schemeClr>
                </a:solidFill>
              </a:rPr>
              <a:t>у 2011. години</a:t>
            </a:r>
            <a:endParaRPr lang="sr-Latn-R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Kreditiranje izvoznih poslova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718" y="1818256"/>
            <a:ext cx="10254467" cy="3388450"/>
          </a:xfrm>
        </p:spPr>
        <p:txBody>
          <a:bodyPr/>
          <a:lstStyle/>
          <a:p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Razlike između </a:t>
            </a:r>
            <a:r>
              <a:rPr 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međunarodne </a:t>
            </a: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domaće trgovine:</a:t>
            </a:r>
            <a:endParaRPr lang="sr-Latn-R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naplate robe je mnogo duži nego u domaćoj trgovini,</a:t>
            </a: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konkurencija na međunarodnom tržištu je mnogo oštrija,</a:t>
            </a:r>
          </a:p>
          <a:p>
            <a:pPr lvl="1"/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troškovi finansiranja izvoznih poslova su veoma visoki.</a:t>
            </a:r>
          </a:p>
          <a:p>
            <a:endParaRPr lang="sr-Latn-R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bi pomogle izvozno orijentisanim kompanijama,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države kreditiraju izvozne poslove pod povoljnim uslovima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3189" y="5206706"/>
            <a:ext cx="4640238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RS" dirty="0">
                <a:solidFill>
                  <a:srgbClr val="002060"/>
                </a:solidFill>
              </a:rPr>
              <a:t>U Srbiji se </a:t>
            </a:r>
            <a:r>
              <a:rPr lang="sr-Latn-RS" dirty="0" smtClean="0">
                <a:solidFill>
                  <a:srgbClr val="002060"/>
                </a:solidFill>
              </a:rPr>
              <a:t>kreditiranjem izvoznih poslova bavi </a:t>
            </a:r>
            <a:r>
              <a:rPr lang="sr-Latn-RS" b="1" dirty="0" smtClean="0">
                <a:solidFill>
                  <a:srgbClr val="002060"/>
                </a:solidFill>
              </a:rPr>
              <a:t>Agencija </a:t>
            </a:r>
            <a:r>
              <a:rPr lang="sr-Latn-RS" b="1" dirty="0" smtClean="0">
                <a:solidFill>
                  <a:srgbClr val="002060"/>
                </a:solidFill>
              </a:rPr>
              <a:t>za osiguranje i finansiranje izvoza </a:t>
            </a:r>
            <a:r>
              <a:rPr lang="sr-Latn-RS" dirty="0" smtClean="0">
                <a:solidFill>
                  <a:srgbClr val="002060"/>
                </a:solidFill>
              </a:rPr>
              <a:t>(AOFI), koja je 2012. godine odobrila više od 77 miliona evra povoljnih kredita izvoznicima u Srbiji.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52" y="5206706"/>
            <a:ext cx="6555923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solidFill>
                  <a:srgbClr val="002060"/>
                </a:solidFill>
              </a:rPr>
              <a:t>Najveća državna agencija koja se bavi kreditiranjem izvoznih poslova je </a:t>
            </a:r>
            <a:r>
              <a:rPr lang="sr-Latn-RS" b="1" dirty="0" smtClean="0">
                <a:solidFill>
                  <a:srgbClr val="002060"/>
                </a:solidFill>
              </a:rPr>
              <a:t>Izvozno-uvozna banka Sjedinjenih Američkih Država</a:t>
            </a:r>
            <a:r>
              <a:rPr lang="sr-Latn-RS" dirty="0" smtClean="0">
                <a:solidFill>
                  <a:srgbClr val="002060"/>
                </a:solidFill>
              </a:rPr>
              <a:t>. Više od 80% sredstava dobili su mali i srednji izvoznici. Za 80 godina postojanja banka je finansirala 600 milijardi dolara izvoza.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7" name="Picture 14" descr="Image result for subvencij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/>
          <a:stretch/>
        </p:blipFill>
        <p:spPr bwMode="auto">
          <a:xfrm>
            <a:off x="9197704" y="3739487"/>
            <a:ext cx="2318962" cy="118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edjunarodna trgovi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26465"/>
          <a:stretch/>
        </p:blipFill>
        <p:spPr bwMode="auto">
          <a:xfrm>
            <a:off x="8451497" y="1993519"/>
            <a:ext cx="2588809" cy="1310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aof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50" y="6353255"/>
            <a:ext cx="1028417" cy="50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8"/>
          <a:stretch/>
        </p:blipFill>
        <p:spPr bwMode="auto">
          <a:xfrm>
            <a:off x="4078945" y="6353255"/>
            <a:ext cx="643181" cy="2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Rizici u međunarodnoj trgovini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717" y="1818255"/>
            <a:ext cx="11607062" cy="4855499"/>
          </a:xfrm>
        </p:spPr>
        <p:txBody>
          <a:bodyPr/>
          <a:lstStyle/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Rizici u međunarodnoj trgovini su mnogo veći nego na domaćem tržištu.</a:t>
            </a:r>
          </a:p>
          <a:p>
            <a:endParaRPr lang="sr-Latn-R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 rizike u međunarodnoj trgovini možemo podeliti na:</a:t>
            </a:r>
          </a:p>
          <a:p>
            <a:pPr lvl="1"/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komercijalne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(zavise od partnera) -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nelikvidnost partnera, </a:t>
            </a:r>
            <a:endParaRPr lang="sr-Latn-R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50000"/>
              </a:lnSpc>
              <a:buNone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odbijanje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partnera da plati robu, </a:t>
            </a:r>
            <a:endParaRPr lang="sr-Latn-R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50000"/>
              </a:lnSpc>
              <a:buNone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odbijanje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partnera da primi poslatu robu.</a:t>
            </a:r>
          </a:p>
          <a:p>
            <a:pPr lvl="1"/>
            <a:r>
              <a:rPr lang="sr-Latn-R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nekomercijalne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 zavise od partnera)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politički (protesti, ratovi) 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marL="457200" lvl="1" indent="0">
              <a:lnSpc>
                <a:spcPct val="50000"/>
              </a:lnSpc>
              <a:buNone/>
            </a:pP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- katastrofalni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(poplave, zemljotresi).</a:t>
            </a:r>
          </a:p>
          <a:p>
            <a:endParaRPr lang="sr-Latn-R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Osiguranje izvoza </a:t>
            </a:r>
            <a:r>
              <a:rPr lang="sr-Latn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 povoljnim uslovima pruža izvoznicima da mogućnost da ulaze u dugoročne izvozne poslove i da budu cenovno konkurentniji na inostranim tržištima.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1946" y="5787324"/>
            <a:ext cx="979909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solidFill>
                  <a:srgbClr val="002060"/>
                </a:solidFill>
              </a:rPr>
              <a:t>U Srbiji se osiguranjem izvoza bavi AOFI, koja pruža uslugu osiguranja naplate potraživanja. </a:t>
            </a:r>
          </a:p>
          <a:p>
            <a:pPr algn="just"/>
            <a:r>
              <a:rPr lang="sr-Latn-RS" dirty="0" smtClean="0">
                <a:solidFill>
                  <a:srgbClr val="002060"/>
                </a:solidFill>
              </a:rPr>
              <a:t>Tokom 2012. godine, AOFI je osigurala preko 126 miliona evra potraživanja po osnovu izvoza.</a:t>
            </a:r>
          </a:p>
        </p:txBody>
      </p:sp>
      <p:pic>
        <p:nvPicPr>
          <p:cNvPr id="3078" name="Picture 6" descr="Image result for r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10" y="1572962"/>
            <a:ext cx="1427565" cy="14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ao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56" y="5911754"/>
            <a:ext cx="1552575" cy="762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200</TotalTime>
  <Words>624</Words>
  <Application>Microsoft Office PowerPoint</Application>
  <PresentationFormat>Custom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DRŽAVNE MERE ZA PODSTICANJE IZVOZA</vt:lpstr>
      <vt:lpstr>Izvozna podrška</vt:lpstr>
      <vt:lpstr>Informativna podrška</vt:lpstr>
      <vt:lpstr>Promotivna podrška</vt:lpstr>
      <vt:lpstr>Finansijska podrška</vt:lpstr>
      <vt:lpstr>Izvozne subvencije</vt:lpstr>
      <vt:lpstr>Kreditiranje izvoznih poslova</vt:lpstr>
      <vt:lpstr>Rizici u međunarodnoj trgovini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DRŽAVNE MERE ZA PODSTICANJE IZVOZA</dc:title>
  <dc:creator>Miloš Vasić</dc:creator>
  <cp:lastModifiedBy>Miloš Vasić</cp:lastModifiedBy>
  <cp:revision>28</cp:revision>
  <dcterms:created xsi:type="dcterms:W3CDTF">2016-10-21T22:44:14Z</dcterms:created>
  <dcterms:modified xsi:type="dcterms:W3CDTF">2016-10-24T01:03:34Z</dcterms:modified>
</cp:coreProperties>
</file>