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342" r:id="rId3"/>
    <p:sldId id="343" r:id="rId4"/>
    <p:sldId id="298" r:id="rId5"/>
    <p:sldId id="344" r:id="rId6"/>
    <p:sldId id="299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</p:sldIdLst>
  <p:sldSz cx="9144000" cy="5143500" type="screen16x9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ematski stil 1 – Naglašavanj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62" autoAdjust="0"/>
    <p:restoredTop sz="98387" autoAdjust="0"/>
  </p:normalViewPr>
  <p:slideViewPr>
    <p:cSldViewPr>
      <p:cViewPr>
        <p:scale>
          <a:sx n="80" d="100"/>
          <a:sy n="80" d="100"/>
        </p:scale>
        <p:origin x="-294" y="-3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7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5346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sr-Latn-CS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sr-Latn-CS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25856F-A7AA-49B5-AC30-EACC8550350A}" type="datetimeFigureOut">
              <a:rPr/>
              <a:pPr>
                <a:defRPr/>
              </a:pPr>
              <a:t>8.4.2014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sr-Latn-CS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sr-Latn-CS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9F8BDE-ACB0-4468-B21A-428049C2378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55860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sr-Latn-CS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sr-Latn-CS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A42CE1-1D08-4F4F-85AF-BC097711CEB1}" type="datetimeFigureOut">
              <a:rPr/>
              <a:pPr>
                <a:defRPr/>
              </a:pPr>
              <a:t>8.4.2014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C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CS" noProof="0"/>
              <a:t>Kliknite i uredite tekst</a:t>
            </a:r>
          </a:p>
          <a:p>
            <a:pPr lvl="1"/>
            <a:r>
              <a:rPr lang="sr-Latn-CS" noProof="0"/>
              <a:t>Drugi nivo</a:t>
            </a:r>
          </a:p>
          <a:p>
            <a:pPr lvl="2"/>
            <a:r>
              <a:rPr lang="sr-Latn-CS" noProof="0"/>
              <a:t>Treći nivo</a:t>
            </a:r>
          </a:p>
          <a:p>
            <a:pPr lvl="3"/>
            <a:r>
              <a:rPr lang="sr-Latn-CS" noProof="0"/>
              <a:t>Četvrti nivo</a:t>
            </a:r>
          </a:p>
          <a:p>
            <a:pPr lvl="4"/>
            <a:r>
              <a:rPr lang="sr-Latn-CS" noProof="0"/>
              <a:t>Peti nivo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sr-Latn-CS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sr-Latn-CS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A4B8C8-2A8F-4C7D-84A9-299130378B9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48282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sr-Latn-C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sr-Latn-C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sr-Latn-C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sr-Latn-C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sr-Latn-C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r-Latn-C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r-Latn-C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r-Latn-C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r-Latn-C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443584-218C-40B9-8FF5-6311D6C7DD13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8" y="2"/>
            <a:ext cx="9101137" cy="516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191"/>
            <a:ext cx="37211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1714503"/>
            <a:ext cx="6180224" cy="1102519"/>
          </a:xfrm>
        </p:spPr>
        <p:txBody>
          <a:bodyPr anchor="t"/>
          <a:lstStyle>
            <a:lvl1pPr algn="r" eaLnBrk="1" latinLnBrk="0" hangingPunct="1">
              <a:defRPr kumimoji="0" lang="sr-Latn-CS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028950"/>
            <a:ext cx="4772528" cy="74295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sr-Latn-CS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sr-Latn-C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sr-Latn-C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sr-Latn-C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sr-Latn-C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sr-Latn-C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sr-Latn-C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sr-Latn-C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sr-Latn-C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858000" y="3829050"/>
            <a:ext cx="1828800" cy="742950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sr-Latn-CS"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sr-Latn-CS" noProof="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8D774-85A9-4351-BD28-C849F1D40BF4}" type="datetimeFigureOut">
              <a:rPr/>
              <a:pPr>
                <a:defRPr/>
              </a:pPr>
              <a:t>8.4.2014</a:t>
            </a:fld>
            <a:endParaRPr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8FF29-BA6A-4E34-9715-F62D5725480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014A-9829-494F-ACAC-4110BE95B7BB}" type="datetimeFigureOut">
              <a:rPr/>
              <a:pPr>
                <a:defRPr/>
              </a:pPr>
              <a:t>8.4.2014</a:t>
            </a:fld>
            <a:endParaRPr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E170-F269-4BAD-BBD5-86651BA41E4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o pozad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8" y="2"/>
            <a:ext cx="9101137" cy="516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9F542-F944-42ED-8A59-B95505C2A2B8}" type="datetimeFigureOut">
              <a:rPr/>
              <a:pPr>
                <a:defRPr/>
              </a:pPr>
              <a:t>8.4.2014</a:t>
            </a:fld>
            <a:endParaRPr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7FFC3-DF5E-4B1B-BDEE-72D76763562D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8" y="2"/>
            <a:ext cx="9101137" cy="516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725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286001"/>
            <a:ext cx="4343400" cy="1021556"/>
          </a:xfrm>
        </p:spPr>
        <p:txBody>
          <a:bodyPr anchor="b"/>
          <a:lstStyle>
            <a:lvl1pPr algn="l" eaLnBrk="1" latinLnBrk="0" hangingPunct="1">
              <a:defRPr kumimoji="0" lang="sr-Latn-CS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81800" y="4000500"/>
            <a:ext cx="2133600" cy="742950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sr-Latn-CS"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sr-Latn-C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20A93-90F1-4C16-9F0E-F767CB8ACD3E}" type="datetimeFigureOut">
              <a:rPr/>
              <a:pPr>
                <a:defRPr/>
              </a:pPr>
              <a:t>8.4.2014</a:t>
            </a:fld>
            <a:endParaRPr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6905-5A8C-400C-BB9A-D726B5F75A4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2224"/>
            <a:ext cx="8077200" cy="857250"/>
          </a:xfrm>
        </p:spPr>
        <p:txBody>
          <a:bodyPr/>
          <a:lstStyle>
            <a:lvl1pPr algn="l" eaLnBrk="1" latinLnBrk="0" hangingPunct="1">
              <a:defRPr kumimoji="0" lang="sr-Latn-CS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97311"/>
            <a:ext cx="8077200" cy="3223022"/>
          </a:xfrm>
        </p:spPr>
        <p:txBody>
          <a:bodyPr>
            <a:normAutofit/>
          </a:bodyPr>
          <a:lstStyle>
            <a:lvl1pPr eaLnBrk="1" latinLnBrk="0" hangingPunct="1">
              <a:defRPr kumimoji="0" lang="sr-Latn-CS" sz="3200">
                <a:latin typeface="+mn-lt"/>
              </a:defRPr>
            </a:lvl1pPr>
            <a:lvl2pPr eaLnBrk="1" latinLnBrk="0" hangingPunct="1">
              <a:defRPr kumimoji="0" lang="sr-Latn-CS" sz="2800">
                <a:latin typeface="+mn-lt"/>
              </a:defRPr>
            </a:lvl2pPr>
            <a:lvl3pPr eaLnBrk="1" latinLnBrk="0" hangingPunct="1">
              <a:defRPr kumimoji="0" lang="sr-Latn-CS" sz="2400">
                <a:latin typeface="+mn-lt"/>
              </a:defRPr>
            </a:lvl3pPr>
            <a:lvl4pPr eaLnBrk="1" latinLnBrk="0" hangingPunct="1">
              <a:defRPr kumimoji="0" lang="sr-Latn-CS" sz="2400">
                <a:latin typeface="+mn-lt"/>
              </a:defRPr>
            </a:lvl4pPr>
            <a:lvl5pPr eaLnBrk="1" latinLnBrk="0" hangingPunct="1">
              <a:defRPr kumimoji="0" lang="sr-Latn-CS"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342CB-123F-4DF5-9610-0AA2BCA8ECDE}" type="datetimeFigureOut">
              <a:rPr/>
              <a:pPr>
                <a:defRPr/>
              </a:pPr>
              <a:t>8.4.2014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0FBA4-4C16-4F55-B444-DA5C87E12C0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00151"/>
            <a:ext cx="4038600" cy="3394472"/>
          </a:xfrm>
        </p:spPr>
        <p:txBody>
          <a:bodyPr/>
          <a:lstStyle>
            <a:lvl1pPr eaLnBrk="1" latinLnBrk="0" hangingPunct="1">
              <a:defRPr kumimoji="0" lang="sr-Latn-CS" sz="2800"/>
            </a:lvl1pPr>
            <a:lvl2pPr eaLnBrk="1" latinLnBrk="0" hangingPunct="1">
              <a:defRPr kumimoji="0" lang="sr-Latn-CS" sz="2400"/>
            </a:lvl2pPr>
            <a:lvl3pPr eaLnBrk="1" latinLnBrk="0" hangingPunct="1">
              <a:defRPr kumimoji="0" lang="sr-Latn-CS" sz="2000"/>
            </a:lvl3pPr>
            <a:lvl4pPr eaLnBrk="1" latinLnBrk="0" hangingPunct="1">
              <a:defRPr kumimoji="0" lang="sr-Latn-CS" sz="1800"/>
            </a:lvl4pPr>
            <a:lvl5pPr eaLnBrk="1" latinLnBrk="0" hangingPunct="1">
              <a:defRPr kumimoji="0" lang="sr-Latn-CS" sz="1800"/>
            </a:lvl5pPr>
            <a:lvl6pPr eaLnBrk="1" latinLnBrk="0" hangingPunct="1">
              <a:defRPr kumimoji="0" lang="sr-Latn-CS" sz="1800"/>
            </a:lvl6pPr>
            <a:lvl7pPr eaLnBrk="1" latinLnBrk="0" hangingPunct="1">
              <a:defRPr kumimoji="0" lang="sr-Latn-CS" sz="1800"/>
            </a:lvl7pPr>
            <a:lvl8pPr eaLnBrk="1" latinLnBrk="0" hangingPunct="1">
              <a:defRPr kumimoji="0" lang="sr-Latn-CS" sz="1800"/>
            </a:lvl8pPr>
            <a:lvl9pPr eaLnBrk="1" latinLnBrk="0" hangingPunct="1">
              <a:defRPr kumimoji="0" lang="sr-Latn-CS"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00151"/>
            <a:ext cx="4038600" cy="3394472"/>
          </a:xfrm>
        </p:spPr>
        <p:txBody>
          <a:bodyPr/>
          <a:lstStyle>
            <a:lvl1pPr eaLnBrk="1" latinLnBrk="0" hangingPunct="1">
              <a:defRPr kumimoji="0" lang="sr-Latn-CS" sz="2800"/>
            </a:lvl1pPr>
            <a:lvl2pPr eaLnBrk="1" latinLnBrk="0" hangingPunct="1">
              <a:defRPr kumimoji="0" lang="sr-Latn-CS" sz="2400"/>
            </a:lvl2pPr>
            <a:lvl3pPr eaLnBrk="1" latinLnBrk="0" hangingPunct="1">
              <a:defRPr kumimoji="0" lang="sr-Latn-CS" sz="2000"/>
            </a:lvl3pPr>
            <a:lvl4pPr eaLnBrk="1" latinLnBrk="0" hangingPunct="1">
              <a:defRPr kumimoji="0" lang="sr-Latn-CS" sz="1800"/>
            </a:lvl4pPr>
            <a:lvl5pPr eaLnBrk="1" latinLnBrk="0" hangingPunct="1">
              <a:defRPr kumimoji="0" lang="sr-Latn-CS" sz="1800"/>
            </a:lvl5pPr>
            <a:lvl6pPr eaLnBrk="1" latinLnBrk="0" hangingPunct="1">
              <a:defRPr kumimoji="0" lang="sr-Latn-CS" sz="1800"/>
            </a:lvl6pPr>
            <a:lvl7pPr eaLnBrk="1" latinLnBrk="0" hangingPunct="1">
              <a:defRPr kumimoji="0" lang="sr-Latn-CS" sz="1800"/>
            </a:lvl7pPr>
            <a:lvl8pPr eaLnBrk="1" latinLnBrk="0" hangingPunct="1">
              <a:defRPr kumimoji="0" lang="sr-Latn-CS" sz="1800"/>
            </a:lvl8pPr>
            <a:lvl9pPr eaLnBrk="1" latinLnBrk="0" hangingPunct="1">
              <a:defRPr kumimoji="0" lang="sr-Latn-CS"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5EC7-9EFC-4756-A9A7-E573066AC786}" type="datetimeFigureOut">
              <a:rPr/>
              <a:pPr>
                <a:defRPr/>
              </a:pPr>
              <a:t>8.4.2014</a:t>
            </a:fld>
            <a:endParaRPr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F5465-5C5D-4006-8272-E2813978C49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sr-Latn-CS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151335"/>
            <a:ext cx="4040188" cy="479822"/>
          </a:xfrm>
        </p:spPr>
        <p:txBody>
          <a:bodyPr anchor="b"/>
          <a:lstStyle>
            <a:lvl1pPr marL="0" indent="0" eaLnBrk="1" latinLnBrk="0" hangingPunct="1">
              <a:buNone/>
              <a:defRPr kumimoji="0" lang="sr-Latn-CS" sz="2400" b="1"/>
            </a:lvl1pPr>
            <a:lvl2pPr marL="457200" indent="0" eaLnBrk="1" latinLnBrk="0" hangingPunct="1">
              <a:buNone/>
              <a:defRPr kumimoji="0" lang="sr-Latn-CS" sz="2000" b="1"/>
            </a:lvl2pPr>
            <a:lvl3pPr marL="914400" indent="0" eaLnBrk="1" latinLnBrk="0" hangingPunct="1">
              <a:buNone/>
              <a:defRPr kumimoji="0" lang="sr-Latn-CS" sz="1800" b="1"/>
            </a:lvl3pPr>
            <a:lvl4pPr marL="1371600" indent="0" eaLnBrk="1" latinLnBrk="0" hangingPunct="1">
              <a:buNone/>
              <a:defRPr kumimoji="0" lang="sr-Latn-CS" sz="1600" b="1"/>
            </a:lvl4pPr>
            <a:lvl5pPr marL="1828800" indent="0" eaLnBrk="1" latinLnBrk="0" hangingPunct="1">
              <a:buNone/>
              <a:defRPr kumimoji="0" lang="sr-Latn-CS" sz="1600" b="1"/>
            </a:lvl5pPr>
            <a:lvl6pPr marL="2286000" indent="0" eaLnBrk="1" latinLnBrk="0" hangingPunct="1">
              <a:buNone/>
              <a:defRPr kumimoji="0" lang="sr-Latn-CS" sz="1600" b="1"/>
            </a:lvl6pPr>
            <a:lvl7pPr marL="2743200" indent="0" eaLnBrk="1" latinLnBrk="0" hangingPunct="1">
              <a:buNone/>
              <a:defRPr kumimoji="0" lang="sr-Latn-CS" sz="1600" b="1"/>
            </a:lvl7pPr>
            <a:lvl8pPr marL="3200400" indent="0" eaLnBrk="1" latinLnBrk="0" hangingPunct="1">
              <a:buNone/>
              <a:defRPr kumimoji="0" lang="sr-Latn-CS" sz="1600" b="1"/>
            </a:lvl8pPr>
            <a:lvl9pPr marL="3657600" indent="0" eaLnBrk="1" latinLnBrk="0" hangingPunct="1">
              <a:buNone/>
              <a:defRPr kumimoji="0" lang="sr-Latn-CS"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631156"/>
            <a:ext cx="4040188" cy="2963466"/>
          </a:xfrm>
        </p:spPr>
        <p:txBody>
          <a:bodyPr/>
          <a:lstStyle>
            <a:lvl1pPr eaLnBrk="1" latinLnBrk="0" hangingPunct="1">
              <a:defRPr kumimoji="0" lang="sr-Latn-CS" sz="2400"/>
            </a:lvl1pPr>
            <a:lvl2pPr eaLnBrk="1" latinLnBrk="0" hangingPunct="1">
              <a:defRPr kumimoji="0" lang="sr-Latn-CS" sz="2000"/>
            </a:lvl2pPr>
            <a:lvl3pPr eaLnBrk="1" latinLnBrk="0" hangingPunct="1">
              <a:defRPr kumimoji="0" lang="sr-Latn-CS" sz="1800"/>
            </a:lvl3pPr>
            <a:lvl4pPr eaLnBrk="1" latinLnBrk="0" hangingPunct="1">
              <a:defRPr kumimoji="0" lang="sr-Latn-CS" sz="1600"/>
            </a:lvl4pPr>
            <a:lvl5pPr eaLnBrk="1" latinLnBrk="0" hangingPunct="1">
              <a:defRPr kumimoji="0" lang="sr-Latn-CS" sz="1600"/>
            </a:lvl5pPr>
            <a:lvl6pPr eaLnBrk="1" latinLnBrk="0" hangingPunct="1">
              <a:defRPr kumimoji="0" lang="sr-Latn-CS" sz="1600"/>
            </a:lvl6pPr>
            <a:lvl7pPr eaLnBrk="1" latinLnBrk="0" hangingPunct="1">
              <a:defRPr kumimoji="0" lang="sr-Latn-CS" sz="1600"/>
            </a:lvl7pPr>
            <a:lvl8pPr eaLnBrk="1" latinLnBrk="0" hangingPunct="1">
              <a:defRPr kumimoji="0" lang="sr-Latn-CS" sz="1600"/>
            </a:lvl8pPr>
            <a:lvl9pPr eaLnBrk="1" latinLnBrk="0" hangingPunct="1">
              <a:defRPr kumimoji="0" lang="sr-Latn-CS"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31" y="1151335"/>
            <a:ext cx="4041775" cy="479822"/>
          </a:xfrm>
        </p:spPr>
        <p:txBody>
          <a:bodyPr anchor="b"/>
          <a:lstStyle>
            <a:lvl1pPr marL="0" indent="0" eaLnBrk="1" latinLnBrk="0" hangingPunct="1">
              <a:buNone/>
              <a:defRPr kumimoji="0" lang="sr-Latn-CS" sz="2400" b="1"/>
            </a:lvl1pPr>
            <a:lvl2pPr marL="457200" indent="0" eaLnBrk="1" latinLnBrk="0" hangingPunct="1">
              <a:buNone/>
              <a:defRPr kumimoji="0" lang="sr-Latn-CS" sz="2000" b="1"/>
            </a:lvl2pPr>
            <a:lvl3pPr marL="914400" indent="0" eaLnBrk="1" latinLnBrk="0" hangingPunct="1">
              <a:buNone/>
              <a:defRPr kumimoji="0" lang="sr-Latn-CS" sz="1800" b="1"/>
            </a:lvl3pPr>
            <a:lvl4pPr marL="1371600" indent="0" eaLnBrk="1" latinLnBrk="0" hangingPunct="1">
              <a:buNone/>
              <a:defRPr kumimoji="0" lang="sr-Latn-CS" sz="1600" b="1"/>
            </a:lvl4pPr>
            <a:lvl5pPr marL="1828800" indent="0" eaLnBrk="1" latinLnBrk="0" hangingPunct="1">
              <a:buNone/>
              <a:defRPr kumimoji="0" lang="sr-Latn-CS" sz="1600" b="1"/>
            </a:lvl5pPr>
            <a:lvl6pPr marL="2286000" indent="0" eaLnBrk="1" latinLnBrk="0" hangingPunct="1">
              <a:buNone/>
              <a:defRPr kumimoji="0" lang="sr-Latn-CS" sz="1600" b="1"/>
            </a:lvl6pPr>
            <a:lvl7pPr marL="2743200" indent="0" eaLnBrk="1" latinLnBrk="0" hangingPunct="1">
              <a:buNone/>
              <a:defRPr kumimoji="0" lang="sr-Latn-CS" sz="1600" b="1"/>
            </a:lvl7pPr>
            <a:lvl8pPr marL="3200400" indent="0" eaLnBrk="1" latinLnBrk="0" hangingPunct="1">
              <a:buNone/>
              <a:defRPr kumimoji="0" lang="sr-Latn-CS" sz="1600" b="1"/>
            </a:lvl8pPr>
            <a:lvl9pPr marL="3657600" indent="0" eaLnBrk="1" latinLnBrk="0" hangingPunct="1">
              <a:buNone/>
              <a:defRPr kumimoji="0" lang="sr-Latn-CS"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31" y="1631156"/>
            <a:ext cx="4041775" cy="2963466"/>
          </a:xfrm>
        </p:spPr>
        <p:txBody>
          <a:bodyPr/>
          <a:lstStyle>
            <a:lvl1pPr eaLnBrk="1" latinLnBrk="0" hangingPunct="1">
              <a:defRPr kumimoji="0" lang="sr-Latn-CS" sz="2400"/>
            </a:lvl1pPr>
            <a:lvl2pPr eaLnBrk="1" latinLnBrk="0" hangingPunct="1">
              <a:defRPr kumimoji="0" lang="sr-Latn-CS" sz="2000"/>
            </a:lvl2pPr>
            <a:lvl3pPr eaLnBrk="1" latinLnBrk="0" hangingPunct="1">
              <a:defRPr kumimoji="0" lang="sr-Latn-CS" sz="1800"/>
            </a:lvl3pPr>
            <a:lvl4pPr eaLnBrk="1" latinLnBrk="0" hangingPunct="1">
              <a:defRPr kumimoji="0" lang="sr-Latn-CS" sz="1600"/>
            </a:lvl4pPr>
            <a:lvl5pPr eaLnBrk="1" latinLnBrk="0" hangingPunct="1">
              <a:defRPr kumimoji="0" lang="sr-Latn-CS" sz="1600"/>
            </a:lvl5pPr>
            <a:lvl6pPr eaLnBrk="1" latinLnBrk="0" hangingPunct="1">
              <a:defRPr kumimoji="0" lang="sr-Latn-CS" sz="1600"/>
            </a:lvl6pPr>
            <a:lvl7pPr eaLnBrk="1" latinLnBrk="0" hangingPunct="1">
              <a:defRPr kumimoji="0" lang="sr-Latn-CS" sz="1600"/>
            </a:lvl7pPr>
            <a:lvl8pPr eaLnBrk="1" latinLnBrk="0" hangingPunct="1">
              <a:defRPr kumimoji="0" lang="sr-Latn-CS" sz="1600"/>
            </a:lvl8pPr>
            <a:lvl9pPr eaLnBrk="1" latinLnBrk="0" hangingPunct="1">
              <a:defRPr kumimoji="0" lang="sr-Latn-CS"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FF169-339B-4C04-91A6-5BD2C2EAE5F4}" type="datetimeFigureOut">
              <a:rPr/>
              <a:pPr>
                <a:defRPr/>
              </a:pPr>
              <a:t>8.4.2014</a:t>
            </a:fld>
            <a:endParaRPr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1B474-0FDC-412E-9A22-BB90D369115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4787"/>
            <a:ext cx="3008313" cy="871538"/>
          </a:xfrm>
        </p:spPr>
        <p:txBody>
          <a:bodyPr anchor="b"/>
          <a:lstStyle>
            <a:lvl1pPr algn="l" eaLnBrk="1" latinLnBrk="0" hangingPunct="1">
              <a:defRPr kumimoji="0" lang="sr-Latn-CS"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2" y="204791"/>
            <a:ext cx="5111751" cy="4389835"/>
          </a:xfrm>
        </p:spPr>
        <p:txBody>
          <a:bodyPr/>
          <a:lstStyle>
            <a:lvl1pPr eaLnBrk="1" latinLnBrk="0" hangingPunct="1">
              <a:defRPr kumimoji="0" lang="sr-Latn-CS" sz="3200"/>
            </a:lvl1pPr>
            <a:lvl2pPr eaLnBrk="1" latinLnBrk="0" hangingPunct="1">
              <a:defRPr kumimoji="0" lang="sr-Latn-CS" sz="2800"/>
            </a:lvl2pPr>
            <a:lvl3pPr eaLnBrk="1" latinLnBrk="0" hangingPunct="1">
              <a:defRPr kumimoji="0" lang="sr-Latn-CS" sz="2400"/>
            </a:lvl3pPr>
            <a:lvl4pPr eaLnBrk="1" latinLnBrk="0" hangingPunct="1">
              <a:defRPr kumimoji="0" lang="sr-Latn-CS" sz="2000"/>
            </a:lvl4pPr>
            <a:lvl5pPr eaLnBrk="1" latinLnBrk="0" hangingPunct="1">
              <a:defRPr kumimoji="0" lang="sr-Latn-CS" sz="2000"/>
            </a:lvl5pPr>
            <a:lvl6pPr eaLnBrk="1" latinLnBrk="0" hangingPunct="1">
              <a:defRPr kumimoji="0" lang="sr-Latn-CS" sz="2000"/>
            </a:lvl6pPr>
            <a:lvl7pPr eaLnBrk="1" latinLnBrk="0" hangingPunct="1">
              <a:defRPr kumimoji="0" lang="sr-Latn-CS" sz="2000"/>
            </a:lvl7pPr>
            <a:lvl8pPr eaLnBrk="1" latinLnBrk="0" hangingPunct="1">
              <a:defRPr kumimoji="0" lang="sr-Latn-CS" sz="2000"/>
            </a:lvl8pPr>
            <a:lvl9pPr eaLnBrk="1" latinLnBrk="0" hangingPunct="1">
              <a:defRPr kumimoji="0" lang="sr-Latn-CS"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6" y="1076328"/>
            <a:ext cx="3008313" cy="3518297"/>
          </a:xfrm>
        </p:spPr>
        <p:txBody>
          <a:bodyPr/>
          <a:lstStyle>
            <a:lvl1pPr marL="0" indent="0" eaLnBrk="1" latinLnBrk="0" hangingPunct="1">
              <a:buNone/>
              <a:defRPr kumimoji="0" lang="sr-Latn-CS" sz="1400"/>
            </a:lvl1pPr>
            <a:lvl2pPr marL="457200" indent="0" eaLnBrk="1" latinLnBrk="0" hangingPunct="1">
              <a:buNone/>
              <a:defRPr kumimoji="0" lang="sr-Latn-CS" sz="1200"/>
            </a:lvl2pPr>
            <a:lvl3pPr marL="914400" indent="0" eaLnBrk="1" latinLnBrk="0" hangingPunct="1">
              <a:buNone/>
              <a:defRPr kumimoji="0" lang="sr-Latn-CS" sz="1000"/>
            </a:lvl3pPr>
            <a:lvl4pPr marL="1371600" indent="0" eaLnBrk="1" latinLnBrk="0" hangingPunct="1">
              <a:buNone/>
              <a:defRPr kumimoji="0" lang="sr-Latn-CS" sz="900"/>
            </a:lvl4pPr>
            <a:lvl5pPr marL="1828800" indent="0" eaLnBrk="1" latinLnBrk="0" hangingPunct="1">
              <a:buNone/>
              <a:defRPr kumimoji="0" lang="sr-Latn-CS" sz="900"/>
            </a:lvl5pPr>
            <a:lvl6pPr marL="2286000" indent="0" eaLnBrk="1" latinLnBrk="0" hangingPunct="1">
              <a:buNone/>
              <a:defRPr kumimoji="0" lang="sr-Latn-CS" sz="900"/>
            </a:lvl6pPr>
            <a:lvl7pPr marL="2743200" indent="0" eaLnBrk="1" latinLnBrk="0" hangingPunct="1">
              <a:buNone/>
              <a:defRPr kumimoji="0" lang="sr-Latn-CS" sz="900"/>
            </a:lvl7pPr>
            <a:lvl8pPr marL="3200400" indent="0" eaLnBrk="1" latinLnBrk="0" hangingPunct="1">
              <a:buNone/>
              <a:defRPr kumimoji="0" lang="sr-Latn-CS" sz="900"/>
            </a:lvl8pPr>
            <a:lvl9pPr marL="3657600" indent="0" eaLnBrk="1" latinLnBrk="0" hangingPunct="1">
              <a:buNone/>
              <a:defRPr kumimoji="0" lang="sr-Latn-CS"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643A4-0E82-4A50-89D7-0B53DB9AB5A3}" type="datetimeFigureOut">
              <a:rPr/>
              <a:pPr>
                <a:defRPr/>
              </a:pPr>
              <a:t>8.4.2014</a:t>
            </a:fld>
            <a:endParaRPr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9E279-2875-47D8-A5AA-D1FD35622F6D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 eaLnBrk="1" latinLnBrk="0" hangingPunct="1">
              <a:defRPr kumimoji="0" lang="sr-Latn-CS"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 eaLnBrk="1" latinLnBrk="0" hangingPunct="1">
              <a:buNone/>
              <a:defRPr kumimoji="0" lang="sr-Latn-CS" sz="3200"/>
            </a:lvl1pPr>
            <a:lvl2pPr marL="457200" indent="0" eaLnBrk="1" latinLnBrk="0" hangingPunct="1">
              <a:buNone/>
              <a:defRPr kumimoji="0" lang="sr-Latn-CS" sz="2800"/>
            </a:lvl2pPr>
            <a:lvl3pPr marL="914400" indent="0" eaLnBrk="1" latinLnBrk="0" hangingPunct="1">
              <a:buNone/>
              <a:defRPr kumimoji="0" lang="sr-Latn-CS" sz="2400"/>
            </a:lvl3pPr>
            <a:lvl4pPr marL="1371600" indent="0" eaLnBrk="1" latinLnBrk="0" hangingPunct="1">
              <a:buNone/>
              <a:defRPr kumimoji="0" lang="sr-Latn-CS" sz="2000"/>
            </a:lvl4pPr>
            <a:lvl5pPr marL="1828800" indent="0" eaLnBrk="1" latinLnBrk="0" hangingPunct="1">
              <a:buNone/>
              <a:defRPr kumimoji="0" lang="sr-Latn-CS" sz="2000"/>
            </a:lvl5pPr>
            <a:lvl6pPr marL="2286000" indent="0" eaLnBrk="1" latinLnBrk="0" hangingPunct="1">
              <a:buNone/>
              <a:defRPr kumimoji="0" lang="sr-Latn-CS" sz="2000"/>
            </a:lvl6pPr>
            <a:lvl7pPr marL="2743200" indent="0" eaLnBrk="1" latinLnBrk="0" hangingPunct="1">
              <a:buNone/>
              <a:defRPr kumimoji="0" lang="sr-Latn-CS" sz="2000"/>
            </a:lvl7pPr>
            <a:lvl8pPr marL="3200400" indent="0" eaLnBrk="1" latinLnBrk="0" hangingPunct="1">
              <a:buNone/>
              <a:defRPr kumimoji="0" lang="sr-Latn-CS" sz="2000"/>
            </a:lvl8pPr>
            <a:lvl9pPr marL="3657600" indent="0" eaLnBrk="1" latinLnBrk="0" hangingPunct="1">
              <a:buNone/>
              <a:defRPr kumimoji="0" lang="sr-Latn-CS"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r-Latn-C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 eaLnBrk="1" latinLnBrk="0" hangingPunct="1">
              <a:buNone/>
              <a:defRPr kumimoji="0" lang="sr-Latn-CS" sz="1400"/>
            </a:lvl1pPr>
            <a:lvl2pPr marL="457200" indent="0" eaLnBrk="1" latinLnBrk="0" hangingPunct="1">
              <a:buNone/>
              <a:defRPr kumimoji="0" lang="sr-Latn-CS" sz="1200"/>
            </a:lvl2pPr>
            <a:lvl3pPr marL="914400" indent="0" eaLnBrk="1" latinLnBrk="0" hangingPunct="1">
              <a:buNone/>
              <a:defRPr kumimoji="0" lang="sr-Latn-CS" sz="1000"/>
            </a:lvl3pPr>
            <a:lvl4pPr marL="1371600" indent="0" eaLnBrk="1" latinLnBrk="0" hangingPunct="1">
              <a:buNone/>
              <a:defRPr kumimoji="0" lang="sr-Latn-CS" sz="900"/>
            </a:lvl4pPr>
            <a:lvl5pPr marL="1828800" indent="0" eaLnBrk="1" latinLnBrk="0" hangingPunct="1">
              <a:buNone/>
              <a:defRPr kumimoji="0" lang="sr-Latn-CS" sz="900"/>
            </a:lvl5pPr>
            <a:lvl6pPr marL="2286000" indent="0" eaLnBrk="1" latinLnBrk="0" hangingPunct="1">
              <a:buNone/>
              <a:defRPr kumimoji="0" lang="sr-Latn-CS" sz="900"/>
            </a:lvl6pPr>
            <a:lvl7pPr marL="2743200" indent="0" eaLnBrk="1" latinLnBrk="0" hangingPunct="1">
              <a:buNone/>
              <a:defRPr kumimoji="0" lang="sr-Latn-CS" sz="900"/>
            </a:lvl7pPr>
            <a:lvl8pPr marL="3200400" indent="0" eaLnBrk="1" latinLnBrk="0" hangingPunct="1">
              <a:buNone/>
              <a:defRPr kumimoji="0" lang="sr-Latn-CS" sz="900"/>
            </a:lvl8pPr>
            <a:lvl9pPr marL="3657600" indent="0" eaLnBrk="1" latinLnBrk="0" hangingPunct="1">
              <a:buNone/>
              <a:defRPr kumimoji="0" lang="sr-Latn-CS"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510C7-B506-40E7-B75F-BFCAA5ADF647}" type="datetimeFigureOut">
              <a:rPr/>
              <a:pPr>
                <a:defRPr/>
              </a:pPr>
              <a:t>8.4.2014</a:t>
            </a:fld>
            <a:endParaRPr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FC11F-E1DE-48E5-99AA-4B891AB3190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E788F-56A5-45DF-8947-097C36D4DC51}" type="datetimeFigureOut">
              <a:rPr/>
              <a:pPr>
                <a:defRPr/>
              </a:pPr>
              <a:t>8.4.2014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83B63-EA35-4D67-AD2A-B182519DF70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05980"/>
            <a:ext cx="58674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26AD9-127E-4E65-B095-3296BC40266B}" type="datetimeFigureOut">
              <a:rPr/>
              <a:pPr>
                <a:defRPr/>
              </a:pPr>
              <a:t>8.4.2014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8C17E-91A2-4B09-91F0-C65ED66562D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868" y="2"/>
            <a:ext cx="9101137" cy="516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205979"/>
            <a:ext cx="8077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Kliknite i uredite naslov mastera</a:t>
            </a:r>
            <a:endParaRPr 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200151"/>
            <a:ext cx="80772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sr-Latn-C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E4D7E7-ADC2-4A00-AD0C-8EDF2EEC1619}" type="datetimeFigureOut">
              <a:rPr/>
              <a:pPr>
                <a:defRPr/>
              </a:pPr>
              <a:t>8.4.2014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sr-Latn-C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sr-Latn-C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05ED58-62D1-40A3-8116-4678A2EAA4A9}" type="slidenum">
              <a:rPr/>
              <a:pPr>
                <a:defRPr/>
              </a:pPr>
              <a:t>‹#›</a:t>
            </a:fld>
            <a:endParaRPr dirty="0"/>
          </a:p>
        </p:txBody>
      </p:sp>
      <p:pic>
        <p:nvPicPr>
          <p:cNvPr id="2056" name="Picture 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52400" y="-82154"/>
            <a:ext cx="819150" cy="531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7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sr-Latn-CS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sr-Latn-C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sr-Latn-C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sr-Latn-C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sr-Latn-C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sr-Latn-C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sr-Latn-C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sr-Latn-C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sr-Latn-C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sr-Latn-C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sr-Latn-CS"/>
      </a:defPPr>
      <a:lvl1pPr marL="0" algn="l" defTabSz="914400" rtl="0" eaLnBrk="1" latinLnBrk="0" hangingPunct="1">
        <a:defRPr kumimoji="0" lang="sr-Latn-C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sr-Latn-C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sr-Latn-C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sr-Latn-C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sr-Latn-C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sr-Latn-C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sr-Latn-C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sr-Latn-C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sr-Latn-C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051725" y="1977686"/>
            <a:ext cx="6180137" cy="110251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5400" dirty="0" smtClean="0"/>
              <a:t>PLATNI BILANS</a:t>
            </a:r>
            <a:endParaRPr sz="5400" dirty="0"/>
          </a:p>
        </p:txBody>
      </p:sp>
      <p:sp>
        <p:nvSpPr>
          <p:cNvPr id="7172" name="Subtitle 4"/>
          <p:cNvSpPr>
            <a:spLocks noGrp="1"/>
          </p:cNvSpPr>
          <p:nvPr>
            <p:ph type="subTitle" idx="1"/>
          </p:nvPr>
        </p:nvSpPr>
        <p:spPr>
          <a:xfrm>
            <a:off x="3962403" y="3028950"/>
            <a:ext cx="4772025" cy="742950"/>
          </a:xfrm>
        </p:spPr>
        <p:txBody>
          <a:bodyPr/>
          <a:lstStyle/>
          <a:p>
            <a:r>
              <a:rPr smtClean="0"/>
              <a:t> </a:t>
            </a:r>
          </a:p>
        </p:txBody>
      </p:sp>
      <p:sp>
        <p:nvSpPr>
          <p:cNvPr id="3" name="AutoShape 2" descr="Image result for balance economy"/>
          <p:cNvSpPr>
            <a:spLocks noChangeAspect="1" noChangeArrowheads="1"/>
          </p:cNvSpPr>
          <p:nvPr/>
        </p:nvSpPr>
        <p:spPr bwMode="auto">
          <a:xfrm>
            <a:off x="155575" y="-1684338"/>
            <a:ext cx="4170363" cy="352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im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15766"/>
            <a:ext cx="2317955" cy="183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02224"/>
            <a:ext cx="7795592" cy="857250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x-none" sz="3600" b="1" dirty="0" smtClean="0"/>
              <a:t>Vertikalno presecanje platnog bilansa</a:t>
            </a:r>
            <a:r>
              <a:rPr lang="x-none" dirty="0" smtClean="0"/>
              <a:t/>
            </a:r>
            <a:br>
              <a:rPr lang="x-none" dirty="0" smtClean="0"/>
            </a:br>
            <a:r>
              <a:rPr lang="x-none" sz="2800" dirty="0" smtClean="0"/>
              <a:t>(</a:t>
            </a:r>
            <a:r>
              <a:rPr lang="x-none" sz="2800" i="1" dirty="0" smtClean="0"/>
              <a:t>aktiva i pasiva </a:t>
            </a:r>
            <a:r>
              <a:rPr lang="x-none" sz="2800" dirty="0" smtClean="0"/>
              <a:t>platnog bilansa)</a:t>
            </a:r>
            <a:endParaRPr lang="x-non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59582"/>
            <a:ext cx="8077200" cy="3780420"/>
          </a:xfrm>
        </p:spPr>
        <p:txBody>
          <a:bodyPr>
            <a:normAutofit fontScale="77500" lnSpcReduction="20000"/>
          </a:bodyPr>
          <a:lstStyle/>
          <a:p>
            <a:r>
              <a:rPr lang="x-none" sz="2800" dirty="0" smtClean="0"/>
              <a:t>Pruža informacije o </a:t>
            </a:r>
            <a:r>
              <a:rPr lang="x-none" sz="2800" b="1" dirty="0" smtClean="0"/>
              <a:t>oblicima sticanja</a:t>
            </a:r>
            <a:r>
              <a:rPr lang="x-none" sz="2800" dirty="0" smtClean="0"/>
              <a:t> i </a:t>
            </a:r>
            <a:r>
              <a:rPr lang="x-none" sz="2800" b="1" dirty="0" smtClean="0"/>
              <a:t>oblicima trošenja</a:t>
            </a:r>
            <a:r>
              <a:rPr lang="x-none" sz="2800" dirty="0" smtClean="0"/>
              <a:t> inostranih platežnih sredstava.</a:t>
            </a:r>
          </a:p>
          <a:p>
            <a:r>
              <a:rPr lang="x-none" sz="2800" b="1" u="sng" dirty="0" smtClean="0"/>
              <a:t>Oblici sticanja</a:t>
            </a:r>
            <a:r>
              <a:rPr lang="x-none" sz="2800" dirty="0" smtClean="0"/>
              <a:t> inostranih platežnih sredstava:</a:t>
            </a:r>
          </a:p>
          <a:p>
            <a:pPr lvl="2"/>
            <a:r>
              <a:rPr lang="x-none" sz="2000" dirty="0" smtClean="0"/>
              <a:t>uvoz robe i usluga,</a:t>
            </a:r>
          </a:p>
          <a:p>
            <a:pPr lvl="2"/>
            <a:r>
              <a:rPr lang="x-none" sz="2000" dirty="0" smtClean="0"/>
              <a:t>unilateralni (jednostrani) transferi (prijem poklona, nepovratnih zajmova,, pomoći, doznaka iz inostranstva),</a:t>
            </a:r>
          </a:p>
          <a:p>
            <a:pPr lvl="2"/>
            <a:r>
              <a:rPr lang="x-none" sz="2000" dirty="0" smtClean="0"/>
              <a:t>priliv kapitala (dugoročnog i kratkoročnog),</a:t>
            </a:r>
          </a:p>
          <a:p>
            <a:pPr lvl="2"/>
            <a:r>
              <a:rPr lang="x-none" sz="2000" dirty="0" smtClean="0"/>
              <a:t>izvoz zlata.</a:t>
            </a:r>
            <a:endParaRPr lang="x-none" sz="2000" dirty="0"/>
          </a:p>
          <a:p>
            <a:r>
              <a:rPr lang="x-none" sz="2800" b="1" u="sng" dirty="0" smtClean="0"/>
              <a:t>Oblici trošenja</a:t>
            </a:r>
            <a:r>
              <a:rPr lang="x-none" sz="2800" dirty="0" smtClean="0"/>
              <a:t> inostranih platežnih sredstava:</a:t>
            </a:r>
          </a:p>
          <a:p>
            <a:pPr lvl="2"/>
            <a:r>
              <a:rPr lang="en-US" sz="2000" smtClean="0"/>
              <a:t>izvoz</a:t>
            </a:r>
            <a:r>
              <a:rPr lang="x-none" sz="2000" smtClean="0"/>
              <a:t> </a:t>
            </a:r>
            <a:r>
              <a:rPr lang="x-none" sz="2000" dirty="0" smtClean="0"/>
              <a:t>robe i usluga,</a:t>
            </a:r>
          </a:p>
          <a:p>
            <a:pPr lvl="2"/>
            <a:r>
              <a:rPr lang="x-none" sz="2000" dirty="0"/>
              <a:t>unilateralni (jednostrani) </a:t>
            </a:r>
            <a:r>
              <a:rPr lang="x-none" sz="2000" dirty="0" smtClean="0"/>
              <a:t>transferi (davanje poklona, </a:t>
            </a:r>
          </a:p>
          <a:p>
            <a:pPr marL="914400" lvl="2" indent="0">
              <a:buNone/>
            </a:pPr>
            <a:r>
              <a:rPr lang="x-none" sz="2000" dirty="0" smtClean="0"/>
              <a:t>nepovratnih zajmova, doznake prema inostranstvu),</a:t>
            </a:r>
          </a:p>
          <a:p>
            <a:pPr lvl="2"/>
            <a:r>
              <a:rPr lang="x-none" sz="2000" dirty="0" smtClean="0"/>
              <a:t>odliv kapitala,</a:t>
            </a:r>
          </a:p>
          <a:p>
            <a:pPr lvl="2"/>
            <a:r>
              <a:rPr lang="x-none" sz="2000" dirty="0" smtClean="0"/>
              <a:t>uvoz zlata.</a:t>
            </a:r>
          </a:p>
          <a:p>
            <a:pPr marL="0" indent="0">
              <a:buNone/>
            </a:pPr>
            <a:endParaRPr lang="x-none" sz="2800" dirty="0" smtClean="0"/>
          </a:p>
          <a:p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xmlns="" val="260956133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57506"/>
            <a:ext cx="8274496" cy="406282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x-none" sz="2400" dirty="0" smtClean="0"/>
              <a:t>Ako postoji deficit po tekućem bilansu, on je pokriven kretanjem u bilansu po kapitalnim transakcijama (zaduženjem u inostranstvu ili zahvatom u monetarne rezerve zemlje).</a:t>
            </a:r>
          </a:p>
          <a:p>
            <a:r>
              <a:rPr lang="x-none" sz="2400" dirty="0" smtClean="0"/>
              <a:t>Ako postoji suficit tekućeg bilansa -  povećava se potraživanje od inostranstva ili se povećavaju monetarne rezerve zemlje.</a:t>
            </a:r>
            <a:endParaRPr lang="x-none" sz="2400" dirty="0"/>
          </a:p>
        </p:txBody>
      </p:sp>
      <p:pic>
        <p:nvPicPr>
          <p:cNvPr id="3074" name="Picture 2" descr="Image result for balance ec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3600" y="2643758"/>
            <a:ext cx="32480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056051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increase prod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59782"/>
            <a:ext cx="3248025" cy="2162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dirty="0" smtClean="0"/>
              <a:t>Prilagođavanje platnog bilansa</a:t>
            </a:r>
            <a:endParaRPr lang="x-non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05578"/>
            <a:ext cx="8274496" cy="341475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x-none" sz="2200" dirty="0" smtClean="0"/>
              <a:t>smanjenje tražnje putem restriktivne monetarne i fiskalne politike (smanjenje količine novca u opticaju u cilju smanjenja uvoza),</a:t>
            </a:r>
          </a:p>
          <a:p>
            <a:pPr marL="514350" indent="-514350">
              <a:buFont typeface="+mj-lt"/>
              <a:buAutoNum type="arabicPeriod"/>
            </a:pPr>
            <a:r>
              <a:rPr lang="x-none" sz="2200" dirty="0" smtClean="0"/>
              <a:t>devalvacija kursa nacionalne valute (u cilju povećanja izvoza),</a:t>
            </a:r>
          </a:p>
          <a:p>
            <a:pPr marL="514350" indent="-514350">
              <a:buFont typeface="+mj-lt"/>
              <a:buAutoNum type="arabicPeriod"/>
            </a:pPr>
            <a:r>
              <a:rPr lang="x-none" sz="2200" dirty="0" smtClean="0"/>
              <a:t>čiste administrativne mere ograničavanja uvoza,</a:t>
            </a:r>
          </a:p>
          <a:p>
            <a:pPr marL="514350" indent="-514350">
              <a:buFont typeface="+mj-lt"/>
              <a:buAutoNum type="arabicPeriod"/>
            </a:pPr>
            <a:r>
              <a:rPr lang="x-none" sz="2200" dirty="0" smtClean="0"/>
              <a:t>mere za podsticaj izvoza (ekspanzija izvoza) – jedino pravno rešenje (promena privredne strukture),</a:t>
            </a:r>
          </a:p>
          <a:p>
            <a:pPr marL="514350" indent="-514350">
              <a:buFont typeface="+mj-lt"/>
              <a:buAutoNum type="arabicPeriod"/>
            </a:pPr>
            <a:r>
              <a:rPr lang="x-none" sz="2200" dirty="0"/>
              <a:t>p</a:t>
            </a:r>
            <a:r>
              <a:rPr lang="x-none" sz="2200" dirty="0" smtClean="0"/>
              <a:t>ovećanje proizvodnje i smanjenje potrošnje.</a:t>
            </a:r>
          </a:p>
        </p:txBody>
      </p:sp>
    </p:spTree>
    <p:extLst>
      <p:ext uri="{BB962C8B-B14F-4D97-AF65-F5344CB8AC3E}">
        <p14:creationId xmlns:p14="http://schemas.microsoft.com/office/powerpoint/2010/main" xmlns="" val="226180190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9502"/>
            <a:ext cx="8077200" cy="857250"/>
          </a:xfrm>
        </p:spPr>
        <p:txBody>
          <a:bodyPr/>
          <a:lstStyle/>
          <a:p>
            <a:r>
              <a:rPr lang="x-none" sz="3600" b="1" dirty="0" smtClean="0"/>
              <a:t>Prilagođavanje platnog bilansa</a:t>
            </a:r>
            <a:r>
              <a:rPr lang="x-none" sz="3200" b="1" dirty="0" smtClean="0"/>
              <a:t> </a:t>
            </a:r>
            <a:r>
              <a:rPr lang="x-none" sz="3600" dirty="0" smtClean="0"/>
              <a:t>stvara promene u:</a:t>
            </a:r>
            <a:endParaRPr lang="x-non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7614"/>
            <a:ext cx="8130480" cy="3360751"/>
          </a:xfrm>
        </p:spPr>
        <p:txBody>
          <a:bodyPr>
            <a:normAutofit/>
          </a:bodyPr>
          <a:lstStyle/>
          <a:p>
            <a:r>
              <a:rPr lang="x-none" sz="2400" dirty="0" smtClean="0"/>
              <a:t>strukturi proizvodnje i potrošnje,</a:t>
            </a:r>
          </a:p>
          <a:p>
            <a:r>
              <a:rPr lang="x-none" sz="2400" dirty="0" smtClean="0"/>
              <a:t>u cenama,</a:t>
            </a:r>
          </a:p>
          <a:p>
            <a:r>
              <a:rPr lang="x-none" sz="2400" dirty="0" smtClean="0"/>
              <a:t>deviznim kursevima,</a:t>
            </a:r>
          </a:p>
          <a:p>
            <a:r>
              <a:rPr lang="x-none" sz="2400" dirty="0" smtClean="0"/>
              <a:t>kamatnim stopama,</a:t>
            </a:r>
          </a:p>
          <a:p>
            <a:r>
              <a:rPr lang="x-none" sz="2400" dirty="0" smtClean="0"/>
              <a:t>monetarnoj i fiskalnoj politici – tako da se vremenom otklanjanju sami uzroci neravnoteže platnog bilasa.</a:t>
            </a:r>
            <a:endParaRPr lang="x-none" sz="2800" dirty="0" smtClean="0"/>
          </a:p>
        </p:txBody>
      </p:sp>
      <p:pic>
        <p:nvPicPr>
          <p:cNvPr id="5122" name="Picture 2" descr="Image result for pr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1382" y="1275606"/>
            <a:ext cx="2216080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Image result for exchange rat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775"/>
          <a:stretch/>
        </p:blipFill>
        <p:spPr bwMode="auto">
          <a:xfrm>
            <a:off x="4058207" y="2023848"/>
            <a:ext cx="1458416" cy="885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422460542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4000" b="1" dirty="0" smtClean="0"/>
              <a:t>Finansiranje platnog bilansa </a:t>
            </a:r>
            <a:r>
              <a:rPr lang="x-none" sz="4000" dirty="0" smtClean="0"/>
              <a:t>vrši se:</a:t>
            </a:r>
            <a:endParaRPr lang="x-non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05578"/>
            <a:ext cx="8077200" cy="3414757"/>
          </a:xfrm>
        </p:spPr>
        <p:txBody>
          <a:bodyPr>
            <a:normAutofit/>
          </a:bodyPr>
          <a:lstStyle/>
          <a:p>
            <a:r>
              <a:rPr lang="x-none" sz="2400" dirty="0" smtClean="0"/>
              <a:t>uvozom robe na kredit,</a:t>
            </a:r>
          </a:p>
          <a:p>
            <a:r>
              <a:rPr lang="x-none" sz="2400" dirty="0" smtClean="0"/>
              <a:t>uzimanjem kredita na međunarodnom tržištu kapitala,</a:t>
            </a:r>
          </a:p>
          <a:p>
            <a:r>
              <a:rPr lang="x-none" sz="2400" dirty="0" smtClean="0"/>
              <a:t>prodajom domaće imovine za devize,</a:t>
            </a:r>
          </a:p>
          <a:p>
            <a:pPr marL="0" indent="0">
              <a:buNone/>
            </a:pPr>
            <a:r>
              <a:rPr lang="x-none" sz="1800" i="1" dirty="0"/>
              <a:t>(prodaja Telekoma Italijanima i Grcima za oko 1,6 milijardi maraka)</a:t>
            </a:r>
          </a:p>
          <a:p>
            <a:r>
              <a:rPr lang="x-none" sz="2400" dirty="0" smtClean="0"/>
              <a:t>korišćenjem deviznih rezervi,</a:t>
            </a:r>
          </a:p>
          <a:p>
            <a:r>
              <a:rPr lang="x-none" sz="2400" dirty="0" smtClean="0"/>
              <a:t>davanjem koncesija na eksploataciju raznih objekata u zemlji,</a:t>
            </a:r>
          </a:p>
          <a:p>
            <a:r>
              <a:rPr lang="x-none" sz="2400" dirty="0" smtClean="0"/>
              <a:t>prodajom sopstvene imovine.</a:t>
            </a:r>
            <a:endParaRPr lang="x-none" sz="2400" dirty="0"/>
          </a:p>
          <a:p>
            <a:endParaRPr lang="x-none" sz="2800" dirty="0" smtClean="0"/>
          </a:p>
        </p:txBody>
      </p:sp>
      <p:pic>
        <p:nvPicPr>
          <p:cNvPr id="12290" name="Picture 2" descr="Image result for foreign exchange reser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4491" y="1995686"/>
            <a:ext cx="1584176" cy="1056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2" name="Picture 4" descr="Image result for se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23878"/>
            <a:ext cx="3503612" cy="12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643902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63739"/>
            <a:ext cx="7812360" cy="1021556"/>
          </a:xfrm>
        </p:spPr>
        <p:txBody>
          <a:bodyPr/>
          <a:lstStyle/>
          <a:p>
            <a:r>
              <a:rPr lang="x-none" sz="5400" dirty="0" smtClean="0">
                <a:hlinkClick r:id="rId2" action="ppaction://hlinksldjump"/>
              </a:rPr>
              <a:t>Presecanje platnog bilansa</a:t>
            </a:r>
            <a:endParaRPr lang="x-none" sz="5400" dirty="0"/>
          </a:p>
        </p:txBody>
      </p:sp>
    </p:spTree>
    <p:extLst>
      <p:ext uri="{BB962C8B-B14F-4D97-AF65-F5344CB8AC3E}">
        <p14:creationId xmlns:p14="http://schemas.microsoft.com/office/powerpoint/2010/main" xmlns="" val="38493843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355726"/>
            <a:ext cx="8087816" cy="2445999"/>
          </a:xfrm>
        </p:spPr>
        <p:txBody>
          <a:bodyPr/>
          <a:lstStyle/>
          <a:p>
            <a:r>
              <a:rPr lang="x-none" dirty="0" smtClean="0"/>
              <a:t>NERAVNOTEŽA PLATNOG BILANSA</a:t>
            </a:r>
            <a:br>
              <a:rPr lang="x-none" dirty="0" smtClean="0"/>
            </a:br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 smtClean="0"/>
              <a:t>▪ </a:t>
            </a:r>
            <a:r>
              <a:rPr lang="x-none" dirty="0" smtClean="0">
                <a:hlinkClick r:id="rId2" action="ppaction://hlinksldjump"/>
              </a:rPr>
              <a:t>Prilagođavanje platnog bilansa</a:t>
            </a:r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 smtClean="0"/>
              <a:t>▪ </a:t>
            </a:r>
            <a:r>
              <a:rPr lang="x-none" dirty="0" smtClean="0">
                <a:hlinkClick r:id="rId3" action="ppaction://hlinksldjump"/>
              </a:rPr>
              <a:t>Finansiranje platnog bilansa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41917252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1066800" y="627534"/>
            <a:ext cx="8077200" cy="2312194"/>
          </a:xfrm>
        </p:spPr>
        <p:txBody>
          <a:bodyPr>
            <a:normAutofit lnSpcReduction="10000"/>
          </a:bodyPr>
          <a:lstStyle/>
          <a:p>
            <a:r>
              <a:rPr lang="x-none" sz="2400" dirty="0" smtClean="0"/>
              <a:t>Platni bilans – pregled svih međunarodnih transakcija koje obavi jedna zemlja sa inostranstvom u periodu od jedne godine.</a:t>
            </a:r>
          </a:p>
          <a:p>
            <a:endParaRPr lang="x-none" sz="2400" dirty="0"/>
          </a:p>
          <a:p>
            <a:r>
              <a:rPr lang="x-none" sz="2400" dirty="0" smtClean="0"/>
              <a:t>Bez obzira da li će doći do priliva ili odliva deviza po osnovu tih transakcija.</a:t>
            </a:r>
            <a:endParaRPr sz="2000" dirty="0" smtClean="0"/>
          </a:p>
        </p:txBody>
      </p:sp>
      <p:pic>
        <p:nvPicPr>
          <p:cNvPr id="2" name="Picture 2" descr="Image result for transa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31790"/>
            <a:ext cx="2952328" cy="1960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286003"/>
            <a:ext cx="8159824" cy="1851923"/>
          </a:xfrm>
        </p:spPr>
        <p:txBody>
          <a:bodyPr/>
          <a:lstStyle/>
          <a:p>
            <a:r>
              <a:rPr lang="x-none" dirty="0" smtClean="0"/>
              <a:t>Razlikujemo:</a:t>
            </a:r>
            <a:br>
              <a:rPr lang="x-none" dirty="0" smtClean="0"/>
            </a:br>
            <a:r>
              <a:rPr lang="x-none" dirty="0" smtClean="0">
                <a:hlinkClick r:id="rId2" action="ppaction://hlinksldjump"/>
              </a:rPr>
              <a:t>I Bilans po tekućim transakcijama</a:t>
            </a:r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 smtClean="0">
                <a:hlinkClick r:id="rId3" action="ppaction://hlinksldjump"/>
              </a:rPr>
              <a:t>II Bilans po kapitalnim transakcijama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88881492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785813" y="0"/>
            <a:ext cx="8077200" cy="857250"/>
          </a:xfrm>
        </p:spPr>
        <p:txBody>
          <a:bodyPr/>
          <a:lstStyle/>
          <a:p>
            <a:pPr algn="ctr"/>
            <a:r>
              <a:rPr b="1" dirty="0" smtClean="0"/>
              <a:t>I Bilans po tekućim transakcijama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683568" y="1058863"/>
            <a:ext cx="5873278" cy="311434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x-none" sz="2500" b="1" dirty="0"/>
              <a:t>b</a:t>
            </a:r>
            <a:r>
              <a:rPr sz="2500" b="1" dirty="0" smtClean="0"/>
              <a:t>ilans robne razmene</a:t>
            </a:r>
            <a:r>
              <a:rPr sz="2500" dirty="0" smtClean="0"/>
              <a:t>,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x-none" sz="2500" b="1" dirty="0" smtClean="0"/>
              <a:t>bilans</a:t>
            </a:r>
            <a:r>
              <a:rPr sz="2500" b="1" dirty="0" smtClean="0"/>
              <a:t> usluga</a:t>
            </a:r>
            <a:r>
              <a:rPr sz="2500" dirty="0" smtClean="0"/>
              <a:t>,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sz="2500" b="1" dirty="0" smtClean="0"/>
              <a:t>bilans dohotka od investicija </a:t>
            </a:r>
            <a:r>
              <a:rPr sz="2000" dirty="0" smtClean="0"/>
              <a:t>(pregled prihoda i rashoda vezanih za profit, kamatu, rentu i dividendu po osnovu kapitala plasiranog u inostranstvo i stranih investicija u domaću privredu)</a:t>
            </a:r>
            <a:r>
              <a:rPr sz="2500" dirty="0" smtClean="0"/>
              <a:t>,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sr-Latn-CS" sz="2500" b="1" dirty="0" smtClean="0"/>
              <a:t>bilans unilateralnih (jednostranih) transfera </a:t>
            </a:r>
            <a:r>
              <a:rPr lang="sr-Latn-CS" sz="2000" dirty="0" smtClean="0"/>
              <a:t>(pokloni, ratne odštete, nepovratni zajmovi, doznake iz inostranstva)</a:t>
            </a:r>
            <a:endParaRPr sz="2000" dirty="0" smtClean="0"/>
          </a:p>
        </p:txBody>
      </p:sp>
      <p:pic>
        <p:nvPicPr>
          <p:cNvPr id="10242" name="Picture 2" descr="Image result for economic go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7561">
            <a:off x="6751206" y="1000330"/>
            <a:ext cx="2171907" cy="1730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gift"/>
          <p:cNvSpPr>
            <a:spLocks noChangeAspect="1" noChangeArrowheads="1"/>
          </p:cNvSpPr>
          <p:nvPr/>
        </p:nvSpPr>
        <p:spPr bwMode="auto">
          <a:xfrm>
            <a:off x="155575" y="-966788"/>
            <a:ext cx="1820863" cy="202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10246" name="Picture 6" descr="Image result for gif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31790"/>
            <a:ext cx="1728192" cy="1974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827584" y="123478"/>
            <a:ext cx="8077200" cy="1059582"/>
          </a:xfrm>
        </p:spPr>
        <p:txBody>
          <a:bodyPr/>
          <a:lstStyle/>
          <a:p>
            <a:pPr algn="ctr"/>
            <a:r>
              <a:rPr sz="4000" b="1" dirty="0" smtClean="0"/>
              <a:t>II Bilans po kapitalnim transakcijama</a:t>
            </a:r>
          </a:p>
        </p:txBody>
      </p:sp>
      <p:pic>
        <p:nvPicPr>
          <p:cNvPr id="2" name="Picture 4" descr="Image result for balanc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7614"/>
            <a:ext cx="3359150" cy="3359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755576" y="1349536"/>
            <a:ext cx="4752528" cy="2484276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x-none" sz="2500" b="1" dirty="0" smtClean="0"/>
              <a:t>kretanje dugoročnog kapitala</a:t>
            </a:r>
            <a:r>
              <a:rPr sz="2500" dirty="0" smtClean="0"/>
              <a:t>,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x-none" sz="2500" b="1" dirty="0" smtClean="0"/>
              <a:t>kretanje kratkoročnog kapitala</a:t>
            </a:r>
            <a:r>
              <a:rPr sz="2500" dirty="0" smtClean="0"/>
              <a:t>,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sz="2500" b="1" dirty="0" smtClean="0"/>
              <a:t>kretanje monetarnih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2000" dirty="0" smtClean="0"/>
              <a:t>(zlatnih i deviznih) </a:t>
            </a:r>
            <a:r>
              <a:rPr sz="2500" b="1" dirty="0" smtClean="0"/>
              <a:t>rezervi</a:t>
            </a:r>
            <a:r>
              <a:rPr sz="2500" dirty="0"/>
              <a:t>.</a:t>
            </a:r>
            <a:endParaRPr sz="2500" dirty="0" smtClean="0"/>
          </a:p>
        </p:txBody>
      </p:sp>
      <p:pic>
        <p:nvPicPr>
          <p:cNvPr id="9222" name="Picture 6" descr="Image result for go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3656" y="3451161"/>
            <a:ext cx="1436927" cy="1080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375568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85813" y="0"/>
            <a:ext cx="8077200" cy="681540"/>
          </a:xfrm>
        </p:spPr>
        <p:txBody>
          <a:bodyPr/>
          <a:lstStyle/>
          <a:p>
            <a:pPr algn="ctr"/>
            <a:r>
              <a:rPr sz="4000" b="1" dirty="0" smtClean="0"/>
              <a:t>I Bilans po tekućim transakcijama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42938" y="627534"/>
            <a:ext cx="8501062" cy="226825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x-none" sz="2500" b="1" dirty="0"/>
              <a:t>b</a:t>
            </a:r>
            <a:r>
              <a:rPr sz="2500" b="1" dirty="0" smtClean="0"/>
              <a:t>ilans robne razmene</a:t>
            </a:r>
            <a:r>
              <a:rPr sz="2500" dirty="0" smtClean="0"/>
              <a:t>,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x-none" sz="2500" b="1" dirty="0" smtClean="0"/>
              <a:t>bilans</a:t>
            </a:r>
            <a:r>
              <a:rPr sz="2500" b="1" dirty="0" smtClean="0"/>
              <a:t> usluga</a:t>
            </a:r>
            <a:r>
              <a:rPr sz="2500" dirty="0" smtClean="0"/>
              <a:t>,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sz="2500" b="1" dirty="0" smtClean="0"/>
              <a:t>bilans dohotka od investicija </a:t>
            </a:r>
            <a:r>
              <a:rPr sz="2000" dirty="0" smtClean="0"/>
              <a:t>(pregled prihoda i rashoda vezanih za profit, kamatu, rentu i dividendu po osnovu kapitala plasiranog u inostranstvo i stranih investicija u domaću privredu)</a:t>
            </a:r>
            <a:r>
              <a:rPr sz="2500" dirty="0" smtClean="0"/>
              <a:t>,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sr-Latn-CS" sz="2500" b="1" dirty="0" smtClean="0"/>
              <a:t>bilans unilateralnih (jednostranih) transfera </a:t>
            </a:r>
            <a:r>
              <a:rPr lang="sr-Latn-CS" sz="2000" dirty="0" smtClean="0"/>
              <a:t>(pokloni, ratne odštete, nepovratni zajmovi, doznake iz inostranstva)</a:t>
            </a:r>
            <a:endParaRPr sz="20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34096" y="2929254"/>
            <a:ext cx="8409909" cy="61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sr-Latn-C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sz="4000" b="1" dirty="0" smtClean="0"/>
              <a:t>II Bilans po kapitalnim transakcijama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34091" y="3545668"/>
            <a:ext cx="8501062" cy="144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0" lang="sr-Latn-C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0" lang="sr-Latn-C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0" lang="sr-Latn-C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0" lang="sr-Latn-C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0" lang="sr-Latn-C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sr-Latn-C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sr-Latn-C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sr-Latn-C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sr-Latn-C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x-none" sz="2100" b="1" dirty="0" smtClean="0"/>
              <a:t>kretanje dugoročnog kapitala</a:t>
            </a:r>
            <a:r>
              <a:rPr lang="x-none" sz="2100" dirty="0" smtClean="0"/>
              <a:t>,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x-none" sz="2100" b="1" dirty="0" smtClean="0"/>
              <a:t>kretanje kratkoročnog kapitala</a:t>
            </a:r>
            <a:r>
              <a:rPr lang="x-none" sz="2100" dirty="0" smtClean="0"/>
              <a:t>,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x-none" sz="2100" b="1" dirty="0" smtClean="0"/>
              <a:t>kretanje monetarnih </a:t>
            </a:r>
            <a:r>
              <a:rPr lang="x-none" sz="2100" dirty="0" smtClean="0"/>
              <a:t>(zlatnih i deviznih) </a:t>
            </a:r>
            <a:r>
              <a:rPr lang="x-none" sz="2100" b="1" dirty="0" smtClean="0"/>
              <a:t>rezervi</a:t>
            </a:r>
            <a:r>
              <a:rPr lang="x-none" sz="21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3176286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defic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31590"/>
            <a:ext cx="2178824" cy="95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3600" b="1" dirty="0" smtClean="0"/>
              <a:t>Horizontalno presecanje platnog bilansa </a:t>
            </a:r>
            <a:r>
              <a:rPr lang="x-none" sz="2400" dirty="0" smtClean="0"/>
              <a:t>(</a:t>
            </a:r>
            <a:r>
              <a:rPr lang="x-none" sz="2400" u="sng" dirty="0" smtClean="0"/>
              <a:t>podela na podbilanse</a:t>
            </a:r>
            <a:r>
              <a:rPr lang="x-none" sz="2400" dirty="0" smtClean="0"/>
              <a:t>) u cilju utvrđivanja neravnoteže</a:t>
            </a:r>
            <a:endParaRPr lang="x-non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21601"/>
            <a:ext cx="8077200" cy="3223022"/>
          </a:xfrm>
        </p:spPr>
        <p:txBody>
          <a:bodyPr>
            <a:normAutofit/>
          </a:bodyPr>
          <a:lstStyle/>
          <a:p>
            <a:r>
              <a:rPr lang="x-none" sz="2300" dirty="0" smtClean="0"/>
              <a:t>deficit platnog bilansa,</a:t>
            </a:r>
          </a:p>
          <a:p>
            <a:r>
              <a:rPr lang="x-none" sz="2300" dirty="0" smtClean="0"/>
              <a:t>suficit platnog bilansa,</a:t>
            </a:r>
          </a:p>
          <a:p>
            <a:r>
              <a:rPr lang="x-none" sz="2300" dirty="0" smtClean="0"/>
              <a:t>ukoliko je deficit po tekućim transakcijama pokriven kretanjem dugoročnog kapitala platni bilans je u ravnoteži a ako je pokriven kratkoročnim zaduženjem u inostranstvu platni bilans je u neravnoteži.</a:t>
            </a:r>
            <a:endParaRPr lang="x-none" sz="2300" dirty="0"/>
          </a:p>
        </p:txBody>
      </p:sp>
      <p:pic>
        <p:nvPicPr>
          <p:cNvPr id="11268" name="Picture 4" descr="Image result for deficit sufici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73" b="26542"/>
          <a:stretch/>
        </p:blipFill>
        <p:spPr bwMode="auto">
          <a:xfrm>
            <a:off x="4387021" y="3182587"/>
            <a:ext cx="3844925" cy="179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523599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theme1.xml><?xml version="1.0" encoding="utf-8"?>
<a:theme xmlns:a="http://schemas.openxmlformats.org/drawingml/2006/main" name="ODREĐIVANJE VELIČINE VREDNOSTI ROBE MILOS VASIC I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551</Words>
  <Application>Microsoft Office PowerPoint</Application>
  <PresentationFormat>On-screen Show (16:9)</PresentationFormat>
  <Paragraphs>67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ODREĐIVANJE VELIČINE VREDNOSTI ROBE MILOS VASIC IE4</vt:lpstr>
      <vt:lpstr>PLATNI BILANS</vt:lpstr>
      <vt:lpstr>Presecanje platnog bilansa</vt:lpstr>
      <vt:lpstr>NERAVNOTEŽA PLATNOG BILANSA  ▪ Prilagođavanje platnog bilansa ▪ Finansiranje platnog bilansa</vt:lpstr>
      <vt:lpstr>Slide 4</vt:lpstr>
      <vt:lpstr>Razlikujemo: I Bilans po tekućim transakcijama II Bilans po kapitalnim transakcijama</vt:lpstr>
      <vt:lpstr>I Bilans po tekućim transakcijama</vt:lpstr>
      <vt:lpstr>II Bilans po kapitalnim transakcijama</vt:lpstr>
      <vt:lpstr>I Bilans po tekućim transakcijama</vt:lpstr>
      <vt:lpstr>Horizontalno presecanje platnog bilansa (podela na podbilanse) u cilju utvrđivanja neravnoteže</vt:lpstr>
      <vt:lpstr>Vertikalno presecanje platnog bilansa (aktiva i pasiva platnog bilansa)</vt:lpstr>
      <vt:lpstr>Slide 11</vt:lpstr>
      <vt:lpstr>Prilagođavanje platnog bilansa</vt:lpstr>
      <vt:lpstr>Prilagođavanje platnog bilansa stvara promene u:</vt:lpstr>
      <vt:lpstr>Finansiranje platnog bilansa vrši se: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2014-04-03T13:08:05Z</dcterms:created>
  <dcterms:modified xsi:type="dcterms:W3CDTF">2017-01-13T07:22:04Z</dcterms:modified>
</cp:coreProperties>
</file>