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2741C-0EBE-42A7-8FC2-96C19A9E5DE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E4771-EB8F-45AF-ADDD-DC47C1EC9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27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635EB5-7421-41CB-AE7D-CABE158831D4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DE622E1-B43A-46CF-9738-1EB068C857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5EB5-7421-41CB-AE7D-CABE158831D4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22E1-B43A-46CF-9738-1EB068C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5EB5-7421-41CB-AE7D-CABE158831D4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22E1-B43A-46CF-9738-1EB068C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5EB5-7421-41CB-AE7D-CABE158831D4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22E1-B43A-46CF-9738-1EB068C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5EB5-7421-41CB-AE7D-CABE158831D4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22E1-B43A-46CF-9738-1EB068C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5EB5-7421-41CB-AE7D-CABE158831D4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22E1-B43A-46CF-9738-1EB068C857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5EB5-7421-41CB-AE7D-CABE158831D4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22E1-B43A-46CF-9738-1EB068C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5EB5-7421-41CB-AE7D-CABE158831D4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22E1-B43A-46CF-9738-1EB068C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5EB5-7421-41CB-AE7D-CABE158831D4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22E1-B43A-46CF-9738-1EB068C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5EB5-7421-41CB-AE7D-CABE158831D4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22E1-B43A-46CF-9738-1EB068C857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5EB5-7421-41CB-AE7D-CABE158831D4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22E1-B43A-46CF-9738-1EB068C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635EB5-7421-41CB-AE7D-CABE158831D4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DE622E1-B43A-46CF-9738-1EB068C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6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008" y="188640"/>
            <a:ext cx="3744415" cy="1989748"/>
          </a:xfrm>
        </p:spPr>
        <p:txBody>
          <a:bodyPr>
            <a:normAutofit fontScale="90000"/>
          </a:bodyPr>
          <a:lstStyle/>
          <a:p>
            <a:r>
              <a:rPr lang="sr-Latn-CS" dirty="0" smtClean="0">
                <a:solidFill>
                  <a:schemeClr val="tx1"/>
                </a:solidFill>
              </a:rPr>
              <a:t>- Pojam obrta i kružnog kretanja kapitala u robnoj privredi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399160" cy="2252709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chemeClr val="accent1"/>
                </a:solidFill>
              </a:rPr>
              <a:t>- Različiti motivi poslovanja robnog proizvođača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63540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Kristina Dinčić III-b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82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4000"/>
            <a:lum/>
          </a:blip>
          <a:srcRect/>
          <a:stretch>
            <a:fillRect l="-11000" t="13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16632"/>
            <a:ext cx="8568952" cy="6624736"/>
          </a:xfrm>
          <a:blipFill rotWithShape="1">
            <a:blip r:embed="rId3"/>
            <a:stretch>
              <a:fillRect l="-284" t="-1196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  <a:endParaRPr lang="en-US" b="1" dirty="0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229200"/>
            <a:ext cx="3799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/>
              <a:t>Profitna stopa se menja obrnuto srazmerno u odnosu na promene organskog sastava kapitala.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2038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4000"/>
            <a:lum/>
          </a:blip>
          <a:srcRect/>
          <a:stretch>
            <a:fillRect l="-11000" t="13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6247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r-Latn-CS" sz="3200" dirty="0" smtClean="0">
                <a:solidFill>
                  <a:schemeClr val="tx1"/>
                </a:solidFill>
              </a:rPr>
              <a:t>		</a:t>
            </a:r>
            <a:r>
              <a:rPr lang="sr-Latn-CS" sz="3200" b="1" u="sng" dirty="0" smtClean="0"/>
              <a:t>Dobit</a:t>
            </a:r>
          </a:p>
          <a:p>
            <a:pPr marL="68580" indent="0">
              <a:buNone/>
            </a:pPr>
            <a:endParaRPr lang="sr-Latn-CS" sz="3200" b="1" u="sng" dirty="0"/>
          </a:p>
          <a:p>
            <a:pPr marL="68580" indent="0">
              <a:buNone/>
            </a:pPr>
            <a:r>
              <a:rPr lang="sr-Latn-CS" dirty="0" smtClean="0"/>
              <a:t>...je pozitivna razlika između realizovane vrednosti i tako oformljene cene koštanja.</a:t>
            </a:r>
          </a:p>
          <a:p>
            <a:pPr marL="68580" indent="0">
              <a:buNone/>
            </a:pPr>
            <a:r>
              <a:rPr lang="sr-Latn-CS" dirty="0" smtClean="0"/>
              <a:t>Dolazi do iskazivanja trošenja </a:t>
            </a:r>
            <a:r>
              <a:rPr lang="sr-Latn-CS" u="sng" dirty="0" smtClean="0"/>
              <a:t>radne snage </a:t>
            </a:r>
            <a:r>
              <a:rPr lang="sr-Latn-CS" dirty="0" smtClean="0"/>
              <a:t>u strukturi cene koštanja.</a:t>
            </a:r>
          </a:p>
          <a:p>
            <a:pPr marL="68580" indent="0">
              <a:buNone/>
            </a:pPr>
            <a:endParaRPr lang="sr-Latn-CS" u="sng" dirty="0"/>
          </a:p>
          <a:p>
            <a:pPr marL="68580" indent="0">
              <a:buNone/>
            </a:pPr>
            <a:r>
              <a:rPr lang="sr-Latn-CS" u="sng" dirty="0" smtClean="0"/>
              <a:t>Razlika između nove vrednosti i sume plata radnika preduzeća određenih na osnovu „cene rada“.</a:t>
            </a:r>
            <a:endParaRPr lang="sr-Latn-CS" dirty="0" smtClean="0"/>
          </a:p>
          <a:p>
            <a:pPr marL="68580" indent="0">
              <a:buNone/>
            </a:pPr>
            <a:endParaRPr lang="sr-Latn-CS" u="sng" dirty="0"/>
          </a:p>
          <a:p>
            <a:pPr marL="68580" indent="0">
              <a:buNone/>
            </a:pPr>
            <a:endParaRPr lang="sr-Latn-CS" u="sng" dirty="0" smtClean="0"/>
          </a:p>
          <a:p>
            <a:pPr marL="68580" indent="0" algn="r">
              <a:buNone/>
            </a:pPr>
            <a:r>
              <a:rPr lang="sr-Latn-CS" dirty="0" smtClean="0"/>
              <a:t>Iz dobiti se uvećavaju</a:t>
            </a:r>
          </a:p>
          <a:p>
            <a:pPr marL="68580" indent="0" algn="r">
              <a:buNone/>
            </a:pPr>
            <a:r>
              <a:rPr lang="sr-Latn-CS" dirty="0"/>
              <a:t>s</a:t>
            </a:r>
            <a:r>
              <a:rPr lang="sr-Latn-CS" dirty="0" smtClean="0"/>
              <a:t>redstva fondova</a:t>
            </a:r>
          </a:p>
          <a:p>
            <a:pPr marL="68580" indent="0" algn="r">
              <a:buNone/>
            </a:pPr>
            <a:r>
              <a:rPr lang="sr-Latn-CS" dirty="0" smtClean="0"/>
              <a:t> preduzeća.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044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7024744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422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08912" cy="5688632"/>
          </a:xfrm>
        </p:spPr>
        <p:txBody>
          <a:bodyPr/>
          <a:lstStyle/>
          <a:p>
            <a:endParaRPr lang="sr-Latn-CS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" indent="0">
              <a:buNone/>
            </a:pPr>
            <a:endParaRPr lang="sr-Latn-CS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r-Latn-CS" b="1" u="sng" dirty="0" smtClean="0">
                <a:solidFill>
                  <a:schemeClr val="tx1"/>
                </a:solidFill>
              </a:rPr>
              <a:t>Kružno kretanje faktora proizvodnje</a:t>
            </a:r>
            <a:r>
              <a:rPr lang="sr-Latn-CS" b="1" dirty="0" smtClean="0">
                <a:solidFill>
                  <a:schemeClr val="tx1"/>
                </a:solidFill>
              </a:rPr>
              <a:t> </a:t>
            </a:r>
            <a:r>
              <a:rPr lang="sr-Latn-CS" dirty="0" smtClean="0">
                <a:solidFill>
                  <a:schemeClr val="tx1"/>
                </a:solidFill>
              </a:rPr>
              <a:t>(kapitala) jeste neprekidno kruženje tih faktora u tokovima reprodukcije. </a:t>
            </a:r>
          </a:p>
          <a:p>
            <a:endParaRPr lang="sr-Latn-C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r-Latn-C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r-Latn-C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Oni polaze iz određenog oblika, prolaze kroz sve faze proizvodnje i različite oblike i ponovo se vraćaju u svoj početni oblik.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796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7890"/>
            <a:ext cx="8136904" cy="3456384"/>
          </a:xfrm>
        </p:spPr>
        <p:txBody>
          <a:bodyPr/>
          <a:lstStyle/>
          <a:p>
            <a:endParaRPr lang="sr-Latn-CS" dirty="0" smtClean="0"/>
          </a:p>
          <a:p>
            <a:pPr marL="68580" indent="0">
              <a:buNone/>
            </a:pPr>
            <a:r>
              <a:rPr lang="sr-Latn-CS" dirty="0" smtClean="0">
                <a:solidFill>
                  <a:schemeClr val="tx1"/>
                </a:solidFill>
              </a:rPr>
              <a:t>	     S.P.	</a:t>
            </a:r>
            <a:r>
              <a:rPr lang="sr-Latn-CS" dirty="0">
                <a:solidFill>
                  <a:schemeClr val="tx1"/>
                </a:solidFill>
              </a:rPr>
              <a:t> </a:t>
            </a:r>
            <a:r>
              <a:rPr lang="sr-Latn-CS" dirty="0" smtClean="0">
                <a:solidFill>
                  <a:schemeClr val="tx1"/>
                </a:solidFill>
              </a:rPr>
              <a:t>        S.P. </a:t>
            </a:r>
            <a:r>
              <a:rPr lang="sr-Latn-CS" sz="1400" dirty="0" smtClean="0">
                <a:solidFill>
                  <a:schemeClr val="tx1"/>
                </a:solidFill>
              </a:rPr>
              <a:t>(sredstva proizvodnje)</a:t>
            </a:r>
            <a:endParaRPr lang="sr-Latn-CS" sz="1400" dirty="0">
              <a:solidFill>
                <a:schemeClr val="tx1"/>
              </a:solidFill>
            </a:endParaRPr>
          </a:p>
          <a:p>
            <a:endParaRPr lang="sr-Latn-CS" dirty="0" smtClean="0">
              <a:solidFill>
                <a:schemeClr val="tx1"/>
              </a:solidFill>
            </a:endParaRPr>
          </a:p>
          <a:p>
            <a:r>
              <a:rPr lang="sr-Latn-CS" dirty="0" smtClean="0">
                <a:solidFill>
                  <a:schemeClr val="tx1"/>
                </a:solidFill>
              </a:rPr>
              <a:t>N – R ...P...R’ – N’ – R ...P...R’ – N’ ...</a:t>
            </a:r>
          </a:p>
          <a:p>
            <a:pPr marL="68580" indent="0">
              <a:buNone/>
            </a:pPr>
            <a:endParaRPr lang="sr-Latn-CS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sr-Latn-CS" dirty="0">
                <a:solidFill>
                  <a:schemeClr val="tx1"/>
                </a:solidFill>
              </a:rPr>
              <a:t>	 </a:t>
            </a:r>
            <a:r>
              <a:rPr lang="sr-Latn-CS" dirty="0" smtClean="0">
                <a:solidFill>
                  <a:schemeClr val="tx1"/>
                </a:solidFill>
              </a:rPr>
              <a:t>    R.S. </a:t>
            </a:r>
            <a:r>
              <a:rPr lang="sr-Latn-CS" sz="1400" dirty="0">
                <a:solidFill>
                  <a:schemeClr val="tx1"/>
                </a:solidFill>
              </a:rPr>
              <a:t>(radna </a:t>
            </a:r>
            <a:r>
              <a:rPr lang="sr-Latn-CS" sz="1400" dirty="0" smtClean="0">
                <a:solidFill>
                  <a:schemeClr val="tx1"/>
                </a:solidFill>
              </a:rPr>
              <a:t>snaga)      </a:t>
            </a:r>
            <a:r>
              <a:rPr lang="sr-Latn-CS" dirty="0" smtClean="0">
                <a:solidFill>
                  <a:schemeClr val="tx1"/>
                </a:solidFill>
              </a:rPr>
              <a:t>R.S.</a:t>
            </a:r>
            <a:endParaRPr lang="sr-Latn-CS" sz="1400" dirty="0" smtClean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10940" y="2542879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11584" y="2542879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10940" y="3540175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11584" y="3540175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76256" y="3540175"/>
            <a:ext cx="13681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u="sng" dirty="0" smtClean="0"/>
              <a:t>N</a:t>
            </a:r>
            <a:r>
              <a:rPr lang="sr-Latn-CS" dirty="0" smtClean="0"/>
              <a:t> </a:t>
            </a:r>
            <a:r>
              <a:rPr lang="sr-Latn-CS" sz="1400" dirty="0" smtClean="0"/>
              <a:t>– novac</a:t>
            </a:r>
          </a:p>
          <a:p>
            <a:r>
              <a:rPr lang="sr-Latn-CS" u="sng" dirty="0" smtClean="0"/>
              <a:t>R</a:t>
            </a:r>
            <a:r>
              <a:rPr lang="sr-Latn-CS" dirty="0" smtClean="0"/>
              <a:t> </a:t>
            </a:r>
            <a:r>
              <a:rPr lang="sr-Latn-CS" sz="1400" dirty="0" smtClean="0"/>
              <a:t>– faktori proizvodnje</a:t>
            </a:r>
          </a:p>
          <a:p>
            <a:r>
              <a:rPr lang="sr-Latn-CS" u="sng" dirty="0" smtClean="0"/>
              <a:t>P</a:t>
            </a:r>
            <a:r>
              <a:rPr lang="sr-Latn-CS" sz="1400" dirty="0" smtClean="0"/>
              <a:t> – proces proizvodnje</a:t>
            </a:r>
          </a:p>
          <a:p>
            <a:r>
              <a:rPr lang="sr-Latn-CS" u="sng" dirty="0" smtClean="0"/>
              <a:t>R’</a:t>
            </a:r>
            <a:r>
              <a:rPr lang="sr-Latn-CS" dirty="0" smtClean="0"/>
              <a:t> </a:t>
            </a:r>
            <a:r>
              <a:rPr lang="sr-Latn-CS" sz="1400" dirty="0" smtClean="0"/>
              <a:t>– masa viška vrednosti</a:t>
            </a:r>
          </a:p>
          <a:p>
            <a:r>
              <a:rPr lang="sr-Latn-CS" u="sng" dirty="0" smtClean="0"/>
              <a:t>N’</a:t>
            </a:r>
            <a:r>
              <a:rPr lang="sr-Latn-CS" dirty="0" smtClean="0"/>
              <a:t> </a:t>
            </a:r>
            <a:r>
              <a:rPr lang="sr-Latn-CS" sz="1400" dirty="0" smtClean="0"/>
              <a:t>– uvećani novac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88757" y="18466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Šematski prikaz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196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1000"/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416824" cy="4536504"/>
          </a:xfrm>
        </p:spPr>
        <p:txBody>
          <a:bodyPr/>
          <a:lstStyle/>
          <a:p>
            <a:r>
              <a:rPr lang="sr-Latn-CS" dirty="0" smtClean="0"/>
              <a:t>Jedno kružno kretanje ili jedan odsečak iz </a:t>
            </a:r>
            <a:r>
              <a:rPr lang="sr-Latn-CS" dirty="0" smtClean="0">
                <a:solidFill>
                  <a:schemeClr val="tx1"/>
                </a:solidFill>
              </a:rPr>
              <a:t>neprekidnog</a:t>
            </a:r>
            <a:r>
              <a:rPr lang="sr-Latn-CS" dirty="0" smtClean="0"/>
              <a:t> kružnog kretanja faktora proizvodnje naziva se </a:t>
            </a:r>
            <a:r>
              <a:rPr lang="sr-Latn-CS" b="1" dirty="0" smtClean="0"/>
              <a:t>obrt faktora proizvodnje (kapitala) ili reprodukcioni ciklus.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46166" y="4252313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86975" y="4924552"/>
            <a:ext cx="504056" cy="495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86824" y="38714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S.P.</a:t>
            </a:r>
            <a:r>
              <a:rPr lang="sr-Latn-CS" dirty="0" smtClean="0"/>
              <a:t> </a:t>
            </a:r>
            <a:r>
              <a:rPr lang="sr-Latn-CS" sz="1400" dirty="0" smtClean="0"/>
              <a:t>(sredstva proizv.)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6824" y="54202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R.S. </a:t>
            </a:r>
            <a:r>
              <a:rPr lang="sr-Latn-CS" sz="1400" dirty="0" smtClean="0"/>
              <a:t>(radna snaga)</a:t>
            </a:r>
            <a:endParaRPr lang="en-US" sz="1400" dirty="0"/>
          </a:p>
        </p:txBody>
      </p:sp>
      <p:sp>
        <p:nvSpPr>
          <p:cNvPr id="15" name="Double Bracket 14"/>
          <p:cNvSpPr/>
          <p:nvPr/>
        </p:nvSpPr>
        <p:spPr>
          <a:xfrm rot="5400000">
            <a:off x="2418794" y="3303760"/>
            <a:ext cx="2939483" cy="3241583"/>
          </a:xfrm>
          <a:prstGeom prst="bracketPair">
            <a:avLst>
              <a:gd name="adj" fmla="val 3871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599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136904" cy="5472608"/>
          </a:xfrm>
        </p:spPr>
        <p:txBody>
          <a:bodyPr/>
          <a:lstStyle/>
          <a:p>
            <a:pPr marL="68580" indent="0">
              <a:buNone/>
            </a:pPr>
            <a:endParaRPr lang="sr-Latn-CS" dirty="0" smtClean="0"/>
          </a:p>
          <a:p>
            <a:pPr marL="68580" indent="0">
              <a:buNone/>
            </a:pPr>
            <a:r>
              <a:rPr lang="sr-Latn-CS" dirty="0" smtClean="0"/>
              <a:t>U toku obrta prolaze kroz različite</a:t>
            </a:r>
            <a:r>
              <a:rPr lang="sr-Latn-CS" b="1" dirty="0" smtClean="0"/>
              <a:t> stadijume </a:t>
            </a:r>
            <a:r>
              <a:rPr lang="sr-Latn-CS" dirty="0" smtClean="0"/>
              <a:t>ili </a:t>
            </a:r>
            <a:r>
              <a:rPr lang="sr-Latn-CS" b="1" dirty="0" smtClean="0"/>
              <a:t>faze</a:t>
            </a:r>
            <a:r>
              <a:rPr lang="sr-Latn-CS" dirty="0" smtClean="0"/>
              <a:t>:</a:t>
            </a:r>
          </a:p>
          <a:p>
            <a:pPr marL="68580" indent="0">
              <a:buNone/>
            </a:pPr>
            <a:endParaRPr lang="sr-Latn-CS" dirty="0" smtClean="0"/>
          </a:p>
          <a:p>
            <a:pPr marL="68580" indent="0">
              <a:buNone/>
            </a:pPr>
            <a:endParaRPr lang="sr-Latn-CS" dirty="0" smtClean="0"/>
          </a:p>
          <a:p>
            <a:r>
              <a:rPr lang="sr-Latn-CS" dirty="0" smtClean="0"/>
              <a:t>Faza </a:t>
            </a:r>
            <a:r>
              <a:rPr lang="sr-Latn-CS" i="1" u="sng" dirty="0" smtClean="0"/>
              <a:t>kupovine</a:t>
            </a:r>
            <a:r>
              <a:rPr lang="sr-Latn-CS" i="1" dirty="0"/>
              <a:t> </a:t>
            </a:r>
            <a:r>
              <a:rPr lang="sr-Latn-CS" dirty="0" smtClean="0"/>
              <a:t>(N – R             )</a:t>
            </a:r>
            <a:endParaRPr lang="sr-Latn-CS" i="1" dirty="0" smtClean="0"/>
          </a:p>
          <a:p>
            <a:endParaRPr lang="sr-Latn-CS" dirty="0" smtClean="0"/>
          </a:p>
          <a:p>
            <a:r>
              <a:rPr lang="sr-Latn-CS" dirty="0" smtClean="0"/>
              <a:t>Faza </a:t>
            </a:r>
            <a:r>
              <a:rPr lang="sr-Latn-CS" i="1" u="sng" dirty="0" smtClean="0"/>
              <a:t>proizvodnje</a:t>
            </a:r>
            <a:r>
              <a:rPr lang="sr-Latn-CS" dirty="0" smtClean="0"/>
              <a:t> (P)</a:t>
            </a:r>
          </a:p>
          <a:p>
            <a:endParaRPr lang="sr-Latn-CS" dirty="0" smtClean="0"/>
          </a:p>
          <a:p>
            <a:r>
              <a:rPr lang="sr-Latn-CS" dirty="0" smtClean="0"/>
              <a:t>Faza</a:t>
            </a:r>
            <a:r>
              <a:rPr lang="sr-Latn-CS" i="1" dirty="0" smtClean="0"/>
              <a:t> </a:t>
            </a:r>
            <a:r>
              <a:rPr lang="sr-Latn-CS" i="1" u="sng" dirty="0" smtClean="0"/>
              <a:t>prodaje</a:t>
            </a:r>
            <a:r>
              <a:rPr lang="sr-Latn-CS" i="1" dirty="0" smtClean="0"/>
              <a:t> </a:t>
            </a:r>
            <a:r>
              <a:rPr lang="sr-Latn-CS" dirty="0" smtClean="0"/>
              <a:t>(R’ – N’)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39952" y="262615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39952" y="2983858"/>
            <a:ext cx="360040" cy="302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50814" y="233377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S.P.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50814" y="31560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R.S.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420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416824" cy="5256584"/>
          </a:xfrm>
        </p:spPr>
        <p:txBody>
          <a:bodyPr/>
          <a:lstStyle/>
          <a:p>
            <a:pPr marL="68580" indent="0">
              <a:buNone/>
            </a:pPr>
            <a:r>
              <a:rPr lang="sr-Latn-CS" b="1" dirty="0" smtClean="0"/>
              <a:t>Vreme obrta kapitala </a:t>
            </a:r>
            <a:r>
              <a:rPr lang="sr-Latn-CS" dirty="0" smtClean="0"/>
              <a:t>sastoji se iz:</a:t>
            </a:r>
          </a:p>
          <a:p>
            <a:endParaRPr lang="sr-Latn-CS" dirty="0" smtClean="0"/>
          </a:p>
          <a:p>
            <a:r>
              <a:rPr lang="sr-Latn-CS" dirty="0" smtClean="0"/>
              <a:t>Vremena </a:t>
            </a:r>
            <a:r>
              <a:rPr lang="sr-Latn-CS" u="sng" dirty="0" smtClean="0"/>
              <a:t>proizvodnje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sr-Latn-CS" sz="2000" dirty="0" smtClean="0"/>
              <a:t>Prosec rada/radnog perioda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sr-Latn-CS" sz="2000" dirty="0" smtClean="0"/>
              <a:t>Razne pauze</a:t>
            </a:r>
          </a:p>
          <a:p>
            <a:endParaRPr lang="sr-Latn-CS" dirty="0" smtClean="0"/>
          </a:p>
          <a:p>
            <a:r>
              <a:rPr lang="sr-Latn-CS" dirty="0" smtClean="0"/>
              <a:t>Vremena </a:t>
            </a:r>
            <a:r>
              <a:rPr lang="sr-Latn-CS" u="sng" dirty="0" smtClean="0"/>
              <a:t>prometa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sr-Latn-CS" sz="2000" dirty="0" smtClean="0"/>
              <a:t>Faze kupovine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sr-Latn-CS" sz="2000" dirty="0" smtClean="0"/>
              <a:t>Faze prodaje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F6E6"/>
              </a:clrFrom>
              <a:clrTo>
                <a:srgbClr val="EFF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48"/>
          <a:stretch/>
        </p:blipFill>
        <p:spPr>
          <a:xfrm>
            <a:off x="5220072" y="3169984"/>
            <a:ext cx="3183930" cy="33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36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2000"/>
            <a:lum/>
          </a:blip>
          <a:srcRect/>
          <a:stretch>
            <a:fillRect l="-3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5" y="1484785"/>
                <a:ext cx="2304256" cy="4104456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CS" sz="4400" b="0" i="1" smtClean="0">
                          <a:latin typeface="Cambria Math"/>
                        </a:rPr>
                        <m:t>𝑜</m:t>
                      </m:r>
                      <m:r>
                        <a:rPr lang="sr-Latn-CS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CS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CS" sz="4400" b="0" i="1" smtClean="0">
                              <a:latin typeface="Cambria Math"/>
                            </a:rPr>
                            <m:t>𝑂</m:t>
                          </m:r>
                        </m:num>
                        <m:den>
                          <m:r>
                            <a:rPr lang="sr-Latn-CS" sz="4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sr-Latn-CS" sz="3600" b="0" dirty="0" smtClean="0"/>
              </a:p>
              <a:p>
                <a:pPr marL="68580" indent="0">
                  <a:buNone/>
                </a:pPr>
                <a:endParaRPr lang="sr-Latn-CS" sz="3600" b="0" i="1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CS" sz="3600" b="0" i="1" smtClean="0">
                          <a:latin typeface="Cambria Math"/>
                        </a:rPr>
                        <m:t>𝑛</m:t>
                      </m:r>
                      <m:r>
                        <a:rPr lang="sr-Latn-C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C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CS" sz="3600" b="0" i="1" smtClean="0">
                              <a:latin typeface="Cambria Math"/>
                            </a:rPr>
                            <m:t>𝑂</m:t>
                          </m:r>
                        </m:num>
                        <m:den>
                          <m:r>
                            <a:rPr lang="sr-Latn-CS" sz="3600" b="0" i="1" smtClean="0">
                              <a:latin typeface="Cambria Math"/>
                            </a:rPr>
                            <m:t>𝑜</m:t>
                          </m:r>
                        </m:den>
                      </m:f>
                    </m:oMath>
                  </m:oMathPara>
                </a14:m>
                <a:endParaRPr lang="sr-Latn-CS" sz="36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5" y="1484785"/>
                <a:ext cx="2304256" cy="410445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91880" y="210149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Vreme trajanja obrta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27784" y="228616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19108" y="400506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19872" y="3820398"/>
            <a:ext cx="240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Izračunavanje broja obrta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5451" y="4498472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O</a:t>
            </a:r>
            <a:r>
              <a:rPr lang="sr-Latn-CS" dirty="0" smtClean="0"/>
              <a:t> – godina</a:t>
            </a:r>
          </a:p>
          <a:p>
            <a:r>
              <a:rPr lang="sr-Latn-CS" sz="2000" b="1" dirty="0" smtClean="0"/>
              <a:t>o</a:t>
            </a:r>
            <a:r>
              <a:rPr lang="sr-Latn-CS" dirty="0" smtClean="0"/>
              <a:t> – vreme trajanja jednog obrta</a:t>
            </a:r>
          </a:p>
          <a:p>
            <a:r>
              <a:rPr lang="sr-Latn-CS" sz="2000" b="1" dirty="0" smtClean="0"/>
              <a:t>n</a:t>
            </a:r>
            <a:r>
              <a:rPr lang="sr-Latn-CS" dirty="0" smtClean="0"/>
              <a:t> – broj obrta tokom godine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96076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5616624"/>
          </a:xfrm>
        </p:spPr>
        <p:txBody>
          <a:bodyPr/>
          <a:lstStyle/>
          <a:p>
            <a:endParaRPr lang="sr-Latn-CS" dirty="0" smtClean="0"/>
          </a:p>
          <a:p>
            <a:r>
              <a:rPr lang="sr-Latn-CS" u="sng" dirty="0" smtClean="0"/>
              <a:t>Prometni faktori </a:t>
            </a:r>
            <a:r>
              <a:rPr lang="sr-Latn-CS" dirty="0" smtClean="0"/>
              <a:t>(kapital)</a:t>
            </a:r>
            <a:endParaRPr lang="sr-Latn-CS" dirty="0"/>
          </a:p>
          <a:p>
            <a:endParaRPr lang="sr-Latn-CS" dirty="0" smtClean="0"/>
          </a:p>
          <a:p>
            <a:r>
              <a:rPr lang="sr-Latn-CS" u="sng" dirty="0" smtClean="0"/>
              <a:t>Proi</a:t>
            </a:r>
            <a:r>
              <a:rPr lang="en-US" u="sng" dirty="0" smtClean="0"/>
              <a:t>z</a:t>
            </a:r>
            <a:r>
              <a:rPr lang="sr-Latn-CS" u="sng" dirty="0" smtClean="0"/>
              <a:t>vodni </a:t>
            </a:r>
            <a:r>
              <a:rPr lang="sr-Latn-CS" u="sng" dirty="0" smtClean="0"/>
              <a:t>faktori </a:t>
            </a:r>
            <a:r>
              <a:rPr lang="sr-Latn-CS" dirty="0" smtClean="0"/>
              <a:t>(kapital)</a:t>
            </a:r>
          </a:p>
          <a:p>
            <a:pPr lvl="1"/>
            <a:r>
              <a:rPr lang="sr-Latn-CS" dirty="0" smtClean="0"/>
              <a:t>Stalni/fiksni (osnovna sredstva)</a:t>
            </a:r>
          </a:p>
          <a:p>
            <a:pPr lvl="1"/>
            <a:r>
              <a:rPr lang="sr-Latn-CS" dirty="0" smtClean="0"/>
              <a:t>Opticajni/cirkulirajući (obrtna sredstva)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5262886" y="2453851"/>
            <a:ext cx="2084129" cy="1831545"/>
          </a:xfrm>
          <a:custGeom>
            <a:avLst/>
            <a:gdLst>
              <a:gd name="connsiteX0" fmla="*/ 0 w 2084129"/>
              <a:gd name="connsiteY0" fmla="*/ 180166 h 1831545"/>
              <a:gd name="connsiteX1" fmla="*/ 2019869 w 2084129"/>
              <a:gd name="connsiteY1" fmla="*/ 152870 h 1831545"/>
              <a:gd name="connsiteX2" fmla="*/ 1514902 w 2084129"/>
              <a:gd name="connsiteY2" fmla="*/ 1831545 h 183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4129" h="1831545">
                <a:moveTo>
                  <a:pt x="0" y="180166"/>
                </a:moveTo>
                <a:cubicBezTo>
                  <a:pt x="883692" y="28903"/>
                  <a:pt x="1767385" y="-122360"/>
                  <a:pt x="2019869" y="152870"/>
                </a:cubicBezTo>
                <a:cubicBezTo>
                  <a:pt x="2272353" y="428100"/>
                  <a:pt x="1712795" y="1506273"/>
                  <a:pt x="1514902" y="183154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637220" y="4091890"/>
            <a:ext cx="72008" cy="4320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637220" y="4285396"/>
            <a:ext cx="391026" cy="238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/>
              <p:cNvSpPr txBox="1"/>
              <p:nvPr/>
            </p:nvSpPr>
            <p:spPr>
              <a:xfrm>
                <a:off x="3899375" y="4725144"/>
                <a:ext cx="3427883" cy="830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CS" sz="28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sr-Latn-C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CS" sz="28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sr-Latn-CS" sz="2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CS" sz="2800" b="0" i="1" smtClean="0">
                              <a:latin typeface="Cambria Math"/>
                            </a:rPr>
                            <m:t>𝑎𝑚</m:t>
                          </m:r>
                        </m:num>
                        <m:den>
                          <m:r>
                            <a:rPr lang="sr-Latn-CS" sz="2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sr-Latn-CS" sz="2800" b="0" i="1" smtClean="0">
                              <a:latin typeface="Cambria Math"/>
                            </a:rPr>
                            <m:t>.</m:t>
                          </m:r>
                          <m:r>
                            <a:rPr lang="sr-Latn-CS" sz="28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sr-Latn-CS" sz="2800" b="0" i="1" smtClean="0">
                              <a:latin typeface="Cambria Math"/>
                            </a:rPr>
                            <m:t>.</m:t>
                          </m:r>
                        </m:den>
                      </m:f>
                      <m:r>
                        <a:rPr lang="sr-Latn-CS" sz="2800" b="0" i="1" smtClean="0">
                          <a:latin typeface="Cambria Math"/>
                        </a:rPr>
                        <m:t> </m:t>
                      </m:r>
                      <m:r>
                        <a:rPr lang="sr-Latn-CS" sz="2800" b="0" i="1" smtClean="0">
                          <a:latin typeface="Cambria Math"/>
                        </a:rPr>
                        <m:t>𝑥</m:t>
                      </m:r>
                      <m:r>
                        <a:rPr lang="sr-Latn-CS" sz="2800" b="0" i="1" smtClean="0">
                          <a:latin typeface="Cambria Math"/>
                        </a:rPr>
                        <m:t> 100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375" y="4725144"/>
                <a:ext cx="3427883" cy="8302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3930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7687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>
                <a:solidFill>
                  <a:schemeClr val="tx1"/>
                </a:solidFill>
              </a:rPr>
              <a:t>Motivi poslovanja robnog proizvođača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420888"/>
            <a:ext cx="6120796" cy="3508977"/>
          </a:xfrm>
        </p:spPr>
        <p:txBody>
          <a:bodyPr numCol="2">
            <a:normAutofit/>
          </a:bodyPr>
          <a:lstStyle/>
          <a:p>
            <a:endParaRPr lang="sr-Latn-CS" sz="4000" dirty="0" smtClean="0"/>
          </a:p>
          <a:p>
            <a:r>
              <a:rPr lang="sr-Latn-CS" sz="4000" b="1" dirty="0" smtClean="0">
                <a:solidFill>
                  <a:schemeClr val="tx1"/>
                </a:solidFill>
              </a:rPr>
              <a:t>Profit</a:t>
            </a:r>
          </a:p>
          <a:p>
            <a:endParaRPr lang="sr-Latn-CS" sz="4000" b="1" dirty="0">
              <a:solidFill>
                <a:schemeClr val="tx1"/>
              </a:solidFill>
            </a:endParaRPr>
          </a:p>
          <a:p>
            <a:endParaRPr lang="sr-Latn-CS" sz="4000" b="1" dirty="0" smtClean="0">
              <a:solidFill>
                <a:schemeClr val="tx1"/>
              </a:solidFill>
            </a:endParaRPr>
          </a:p>
          <a:p>
            <a:endParaRPr lang="sr-Latn-CS" sz="4000" b="1" dirty="0">
              <a:solidFill>
                <a:schemeClr val="tx1"/>
              </a:solidFill>
            </a:endParaRPr>
          </a:p>
          <a:p>
            <a:r>
              <a:rPr lang="sr-Latn-CS" sz="4000" b="1" dirty="0" smtClean="0">
                <a:solidFill>
                  <a:schemeClr val="tx1"/>
                </a:solidFill>
              </a:rPr>
              <a:t>Dobit</a:t>
            </a:r>
          </a:p>
        </p:txBody>
      </p:sp>
    </p:spTree>
    <p:extLst>
      <p:ext uri="{BB962C8B-B14F-4D97-AF65-F5344CB8AC3E}">
        <p14:creationId xmlns:p14="http://schemas.microsoft.com/office/powerpoint/2010/main" xmlns="" val="1912848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8">
      <a:dk1>
        <a:sysClr val="windowText" lastClr="000000"/>
      </a:dk1>
      <a:lt1>
        <a:sysClr val="window" lastClr="FFFFFF"/>
      </a:lt1>
      <a:dk2>
        <a:srgbClr val="3E3D2D"/>
      </a:dk2>
      <a:lt2>
        <a:srgbClr val="DFF7AE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220</TotalTime>
  <Words>239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- Pojam obrta i kružnog kretanja kapitala u robnoj privredi</vt:lpstr>
      <vt:lpstr>Slide 2</vt:lpstr>
      <vt:lpstr>Slide 3</vt:lpstr>
      <vt:lpstr>Slide 4</vt:lpstr>
      <vt:lpstr>Slide 5</vt:lpstr>
      <vt:lpstr>Slide 6</vt:lpstr>
      <vt:lpstr>Slide 7</vt:lpstr>
      <vt:lpstr>Slide 8</vt:lpstr>
      <vt:lpstr>Motivi poslovanja robnog proizvođača</vt:lpstr>
      <vt:lpstr>Slide 10</vt:lpstr>
      <vt:lpstr>Slide 11</vt:lpstr>
      <vt:lpstr>Hvala na pažnji!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Prof. Sladja</cp:lastModifiedBy>
  <cp:revision>31</cp:revision>
  <dcterms:created xsi:type="dcterms:W3CDTF">2015-12-17T16:30:34Z</dcterms:created>
  <dcterms:modified xsi:type="dcterms:W3CDTF">2015-12-18T13:39:36Z</dcterms:modified>
</cp:coreProperties>
</file>