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90" autoAdjust="0"/>
  </p:normalViewPr>
  <p:slideViewPr>
    <p:cSldViewPr>
      <p:cViewPr varScale="1">
        <p:scale>
          <a:sx n="100" d="100"/>
          <a:sy n="100" d="100"/>
        </p:scale>
        <p:origin x="-2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6EA6C0C-FE3B-4135-A38F-E807997E0051}" type="datetimeFigureOut">
              <a:rPr lang="en-US" smtClean="0"/>
              <a:pPr/>
              <a:t>3/15/2016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9F70078-EFB9-444A-8626-37C1F226E0B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EA6C0C-FE3B-4135-A38F-E807997E0051}" type="datetimeFigureOut">
              <a:rPr lang="en-US" smtClean="0"/>
              <a:pPr/>
              <a:t>3/15/2016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70078-EFB9-444A-8626-37C1F226E0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EA6C0C-FE3B-4135-A38F-E807997E0051}" type="datetimeFigureOut">
              <a:rPr lang="en-US" smtClean="0"/>
              <a:pPr/>
              <a:t>3/15/2016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70078-EFB9-444A-8626-37C1F226E0B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EA6C0C-FE3B-4135-A38F-E807997E0051}" type="datetimeFigureOut">
              <a:rPr lang="en-US" smtClean="0"/>
              <a:pPr/>
              <a:t>3/15/2016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70078-EFB9-444A-8626-37C1F226E0B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6EA6C0C-FE3B-4135-A38F-E807997E0051}" type="datetimeFigureOut">
              <a:rPr lang="en-US" smtClean="0"/>
              <a:pPr/>
              <a:t>3/15/2016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70078-EFB9-444A-8626-37C1F226E0B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6EA6C0C-FE3B-4135-A38F-E807997E0051}" type="datetimeFigureOut">
              <a:rPr lang="en-US" smtClean="0"/>
              <a:pPr/>
              <a:t>3/15/2016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F70078-EFB9-444A-8626-37C1F226E0B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6EA6C0C-FE3B-4135-A38F-E807997E0051}" type="datetimeFigureOut">
              <a:rPr lang="en-US" smtClean="0"/>
              <a:pPr/>
              <a:t>3/15/2016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F70078-EFB9-444A-8626-37C1F226E0B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6EA6C0C-FE3B-4135-A38F-E807997E0051}" type="datetimeFigureOut">
              <a:rPr lang="en-US" smtClean="0"/>
              <a:pPr/>
              <a:t>3/15/2016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F70078-EFB9-444A-8626-37C1F226E0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EA6C0C-FE3B-4135-A38F-E807997E0051}" type="datetimeFigureOut">
              <a:rPr lang="en-US" smtClean="0"/>
              <a:pPr/>
              <a:t>3/15/2016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F70078-EFB9-444A-8626-37C1F226E0B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6EA6C0C-FE3B-4135-A38F-E807997E0051}" type="datetimeFigureOut">
              <a:rPr lang="en-US" smtClean="0"/>
              <a:pPr/>
              <a:t>3/15/2016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F70078-EFB9-444A-8626-37C1F226E0B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6EA6C0C-FE3B-4135-A38F-E807997E0051}" type="datetimeFigureOut">
              <a:rPr lang="en-US" smtClean="0"/>
              <a:pPr/>
              <a:t>3/15/2016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9F70078-EFB9-444A-8626-37C1F226E0B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6EA6C0C-FE3B-4135-A38F-E807997E0051}" type="datetimeFigureOut">
              <a:rPr lang="en-US" smtClean="0"/>
              <a:pPr/>
              <a:t>3/15/2016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9F70078-EFB9-444A-8626-37C1F226E0B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Pojam</a:t>
            </a:r>
            <a:r>
              <a:rPr lang="en-US" dirty="0" smtClean="0"/>
              <a:t>, </a:t>
            </a:r>
            <a:r>
              <a:rPr lang="en-US" dirty="0" err="1" smtClean="0"/>
              <a:t>vrste</a:t>
            </a:r>
            <a:r>
              <a:rPr lang="en-US" dirty="0" smtClean="0"/>
              <a:t> </a:t>
            </a:r>
            <a:r>
              <a:rPr lang="sr-Latn-RS" dirty="0" smtClean="0"/>
              <a:t>i</a:t>
            </a:r>
            <a:r>
              <a:rPr lang="en-US" dirty="0" smtClean="0"/>
              <a:t> </a:t>
            </a:r>
            <a:r>
              <a:rPr lang="en-US" dirty="0" err="1" smtClean="0"/>
              <a:t>funkcije</a:t>
            </a:r>
            <a:r>
              <a:rPr lang="en-US" dirty="0" smtClean="0"/>
              <a:t> </a:t>
            </a:r>
            <a:r>
              <a:rPr lang="en-US" dirty="0" err="1" smtClean="0"/>
              <a:t>investicija</a:t>
            </a:r>
            <a:endParaRPr lang="en-US" dirty="0"/>
          </a:p>
        </p:txBody>
      </p:sp>
      <p:sp>
        <p:nvSpPr>
          <p:cNvPr id="3" name="Subtitle 2"/>
          <p:cNvSpPr>
            <a:spLocks noGrp="1"/>
          </p:cNvSpPr>
          <p:nvPr>
            <p:ph type="subTitle" idx="1"/>
          </p:nvPr>
        </p:nvSpPr>
        <p:spPr>
          <a:xfrm>
            <a:off x="1289304" y="5105400"/>
            <a:ext cx="7854696" cy="1752600"/>
          </a:xfrm>
        </p:spPr>
        <p:txBody>
          <a:bodyPr/>
          <a:lstStyle/>
          <a:p>
            <a:r>
              <a:rPr lang="en-US" dirty="0" err="1" smtClean="0"/>
              <a:t>Nemanja</a:t>
            </a:r>
            <a:r>
              <a:rPr lang="en-US" dirty="0" smtClean="0"/>
              <a:t> </a:t>
            </a:r>
            <a:r>
              <a:rPr lang="en-US" dirty="0" err="1" smtClean="0"/>
              <a:t>Miti</a:t>
            </a:r>
            <a:r>
              <a:rPr lang="sr-Latn-RS" dirty="0" smtClean="0"/>
              <a:t>ć IIIe4</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4400" dirty="0" smtClean="0"/>
              <a:t>Investicije</a:t>
            </a:r>
            <a:endParaRPr lang="en-US" sz="4400" dirty="0"/>
          </a:p>
        </p:txBody>
      </p:sp>
      <p:sp>
        <p:nvSpPr>
          <p:cNvPr id="3" name="Content Placeholder 2"/>
          <p:cNvSpPr>
            <a:spLocks noGrp="1"/>
          </p:cNvSpPr>
          <p:nvPr>
            <p:ph idx="1"/>
          </p:nvPr>
        </p:nvSpPr>
        <p:spPr/>
        <p:txBody>
          <a:bodyPr>
            <a:normAutofit/>
          </a:bodyPr>
          <a:lstStyle/>
          <a:p>
            <a:r>
              <a:rPr lang="sr-Latn-RS" sz="2000" dirty="0" smtClean="0"/>
              <a:t>Investicije na makronivou označavaju onaj deo bruto domaćeg proizvoda koji se troši za zamenu i proširenje osnovnih fondova, kao i za ulaganja u obrtne fondove.Investicijama se povećava raspoloživi kapital jedne zemlje i podiže njen proizvodni kapacitet.</a:t>
            </a:r>
            <a:endParaRPr lang="en-US" sz="2000" dirty="0"/>
          </a:p>
        </p:txBody>
      </p:sp>
      <p:pic>
        <p:nvPicPr>
          <p:cNvPr id="4" name="Picture 3" descr="investicije_161112.jpg"/>
          <p:cNvPicPr>
            <a:picLocks noChangeAspect="1"/>
          </p:cNvPicPr>
          <p:nvPr/>
        </p:nvPicPr>
        <p:blipFill>
          <a:blip r:embed="rId2" cstate="print"/>
          <a:stretch>
            <a:fillRect/>
          </a:stretch>
        </p:blipFill>
        <p:spPr>
          <a:xfrm>
            <a:off x="762000" y="3429000"/>
            <a:ext cx="3810000" cy="28575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4400" dirty="0" smtClean="0"/>
              <a:t>Podela investicija</a:t>
            </a:r>
            <a:endParaRPr lang="en-US" sz="4400" dirty="0"/>
          </a:p>
        </p:txBody>
      </p:sp>
      <p:sp>
        <p:nvSpPr>
          <p:cNvPr id="3" name="Content Placeholder 2"/>
          <p:cNvSpPr>
            <a:spLocks noGrp="1"/>
          </p:cNvSpPr>
          <p:nvPr>
            <p:ph idx="1"/>
          </p:nvPr>
        </p:nvSpPr>
        <p:spPr/>
        <p:txBody>
          <a:bodyPr>
            <a:normAutofit/>
          </a:bodyPr>
          <a:lstStyle/>
          <a:p>
            <a:r>
              <a:rPr lang="sr-Latn-RS" sz="2400" dirty="0" smtClean="0"/>
              <a:t>Investicije se mogu podeliti na različite načine:</a:t>
            </a:r>
          </a:p>
          <a:p>
            <a:pPr marL="514350" indent="-514350">
              <a:buFont typeface="Wingdings" pitchFamily="2" charset="2"/>
              <a:buChar char="Ø"/>
            </a:pPr>
            <a:r>
              <a:rPr lang="sr-Latn-RS" sz="2400" dirty="0" smtClean="0"/>
              <a:t>Privredne i neprivredne</a:t>
            </a:r>
          </a:p>
          <a:p>
            <a:pPr marL="514350" indent="-514350">
              <a:buFont typeface="Wingdings" pitchFamily="2" charset="2"/>
              <a:buChar char="Ø"/>
            </a:pPr>
            <a:r>
              <a:rPr lang="sr-Latn-RS" sz="2400" dirty="0" smtClean="0"/>
              <a:t>Investicije u obrtne fondove i investicije u osnovne fondove</a:t>
            </a:r>
          </a:p>
          <a:p>
            <a:pPr marL="514350" indent="-514350">
              <a:buFont typeface="Wingdings" pitchFamily="2" charset="2"/>
              <a:buChar char="Ø"/>
            </a:pPr>
            <a:r>
              <a:rPr lang="sr-Latn-RS" sz="2400" dirty="0" smtClean="0"/>
              <a:t>Bruto i neto investicije</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4400" dirty="0" smtClean="0"/>
              <a:t>Privredne i neprivredne</a:t>
            </a:r>
            <a:endParaRPr lang="en-US" sz="4400" dirty="0"/>
          </a:p>
        </p:txBody>
      </p:sp>
      <p:sp>
        <p:nvSpPr>
          <p:cNvPr id="3" name="Content Placeholder 2"/>
          <p:cNvSpPr>
            <a:spLocks noGrp="1"/>
          </p:cNvSpPr>
          <p:nvPr>
            <p:ph idx="1"/>
          </p:nvPr>
        </p:nvSpPr>
        <p:spPr/>
        <p:txBody>
          <a:bodyPr>
            <a:normAutofit/>
          </a:bodyPr>
          <a:lstStyle/>
          <a:p>
            <a:r>
              <a:rPr lang="sr-Latn-RS" sz="2000" dirty="0" smtClean="0"/>
              <a:t>Privredne investicije služe povećanju proizvodnog potencijala privrede (investicije u poljoprivredu, industriju, saobraćaj i sl.)</a:t>
            </a:r>
          </a:p>
          <a:p>
            <a:r>
              <a:rPr lang="sr-Latn-RS" sz="2000" dirty="0" smtClean="0"/>
              <a:t>Za neprivredne investicije je karakteristično da posredno utiču na proizvodnju, nje obim, kvalitet i efikasnost investicije.</a:t>
            </a:r>
            <a:endParaRPr lang="en-US" sz="2000" dirty="0"/>
          </a:p>
        </p:txBody>
      </p:sp>
      <p:pic>
        <p:nvPicPr>
          <p:cNvPr id="4" name="Picture 3" descr="52089_vest_31846_vest_drvce-i-pare.jpg"/>
          <p:cNvPicPr>
            <a:picLocks noChangeAspect="1"/>
          </p:cNvPicPr>
          <p:nvPr/>
        </p:nvPicPr>
        <p:blipFill>
          <a:blip r:embed="rId2" cstate="print"/>
          <a:stretch>
            <a:fillRect/>
          </a:stretch>
        </p:blipFill>
        <p:spPr>
          <a:xfrm>
            <a:off x="2667000" y="3962400"/>
            <a:ext cx="4583083" cy="2483689"/>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sz="4400" dirty="0" smtClean="0"/>
              <a:t>Investicije u osnovne i obrtne fondove</a:t>
            </a:r>
            <a:endParaRPr lang="en-US" sz="4400" dirty="0"/>
          </a:p>
        </p:txBody>
      </p:sp>
      <p:sp>
        <p:nvSpPr>
          <p:cNvPr id="3" name="Content Placeholder 2"/>
          <p:cNvSpPr>
            <a:spLocks noGrp="1"/>
          </p:cNvSpPr>
          <p:nvPr>
            <p:ph idx="1"/>
          </p:nvPr>
        </p:nvSpPr>
        <p:spPr/>
        <p:txBody>
          <a:bodyPr>
            <a:normAutofit/>
          </a:bodyPr>
          <a:lstStyle/>
          <a:p>
            <a:r>
              <a:rPr lang="sr-Latn-RS" sz="2000" dirty="0" smtClean="0"/>
              <a:t>Investicije u osnovne fondove predstavljaju ulaganja u zgrade, mašine i sl. Za osnovne fondove karakteristično je da se upotrebljavaju u više proizvodnih ciklusa i deo svoje vrednosti prenose na nove proizvode.</a:t>
            </a:r>
          </a:p>
          <a:p>
            <a:r>
              <a:rPr lang="sr-Latn-RS" sz="2000" dirty="0" smtClean="0"/>
              <a:t>Investicije u obrtne fondove su takođe bitne za odvijanje procesa proizvodnje. Reč je o ulaganju u prirast zaliha sirovina, nedovršene proizvodnje i gotovih proizvoda.</a:t>
            </a:r>
            <a:endParaRPr lang="en-US" sz="2000" dirty="0"/>
          </a:p>
        </p:txBody>
      </p:sp>
      <p:pic>
        <p:nvPicPr>
          <p:cNvPr id="4" name="Picture 3" descr="49_20110215131629.jpg"/>
          <p:cNvPicPr>
            <a:picLocks noChangeAspect="1"/>
          </p:cNvPicPr>
          <p:nvPr/>
        </p:nvPicPr>
        <p:blipFill>
          <a:blip r:embed="rId2" cstate="print"/>
          <a:stretch>
            <a:fillRect/>
          </a:stretch>
        </p:blipFill>
        <p:spPr>
          <a:xfrm>
            <a:off x="4419601" y="4191000"/>
            <a:ext cx="3352800" cy="25146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4400" dirty="0" smtClean="0"/>
              <a:t>Neto investicije</a:t>
            </a:r>
            <a:endParaRPr lang="en-US" sz="4400" dirty="0"/>
          </a:p>
        </p:txBody>
      </p:sp>
      <p:sp>
        <p:nvSpPr>
          <p:cNvPr id="3" name="Content Placeholder 2"/>
          <p:cNvSpPr>
            <a:spLocks noGrp="1"/>
          </p:cNvSpPr>
          <p:nvPr>
            <p:ph idx="1"/>
          </p:nvPr>
        </p:nvSpPr>
        <p:spPr/>
        <p:txBody>
          <a:bodyPr>
            <a:normAutofit/>
          </a:bodyPr>
          <a:lstStyle/>
          <a:p>
            <a:r>
              <a:rPr lang="sr-Latn-RS" sz="2000" dirty="0" smtClean="0"/>
              <a:t>Neto investicije imaju svoj finansijski izvor u akumulaciji, koja potiče iz raspodele nacionalnog dohotka.Ta akumulacija označava se kaoneto akumulacija.Neto investicije su jednake akumulaciji iz nacionalnog dohotka, tj:</a:t>
            </a:r>
          </a:p>
          <a:p>
            <a:pPr>
              <a:buNone/>
            </a:pPr>
            <a:endParaRPr lang="sr-Latn-RS" sz="2000" dirty="0" smtClean="0"/>
          </a:p>
          <a:p>
            <a:pPr>
              <a:buNone/>
            </a:pPr>
            <a:endParaRPr lang="sr-Latn-RS" sz="2000" dirty="0" smtClean="0"/>
          </a:p>
          <a:p>
            <a:r>
              <a:rPr lang="sr-Latn-RS" sz="2000" dirty="0" smtClean="0"/>
              <a:t>Stopa neto investicija pokazuje relativno učešće neto investicija u nacionalnom dohotku, odnosno neto domaćem proizvodu:</a:t>
            </a:r>
          </a:p>
        </p:txBody>
      </p:sp>
      <p:sp>
        <p:nvSpPr>
          <p:cNvPr id="4" name="TextBox 3"/>
          <p:cNvSpPr txBox="1"/>
          <p:nvPr/>
        </p:nvSpPr>
        <p:spPr>
          <a:xfrm>
            <a:off x="3124200" y="3276600"/>
            <a:ext cx="685800" cy="369332"/>
          </a:xfrm>
          <a:prstGeom prst="rect">
            <a:avLst/>
          </a:prstGeom>
          <a:noFill/>
          <a:ln>
            <a:solidFill>
              <a:srgbClr val="FF0000"/>
            </a:solidFill>
          </a:ln>
        </p:spPr>
        <p:txBody>
          <a:bodyPr wrap="square" rtlCol="0">
            <a:spAutoFit/>
          </a:bodyPr>
          <a:lstStyle/>
          <a:p>
            <a:r>
              <a:rPr lang="sr-Latn-RS" dirty="0" smtClean="0"/>
              <a:t>N=A</a:t>
            </a:r>
            <a:endParaRPr lang="en-US" dirty="0"/>
          </a:p>
        </p:txBody>
      </p:sp>
      <p:sp>
        <p:nvSpPr>
          <p:cNvPr id="5" name="TextBox 4"/>
          <p:cNvSpPr txBox="1"/>
          <p:nvPr/>
        </p:nvSpPr>
        <p:spPr>
          <a:xfrm>
            <a:off x="2209800" y="5105400"/>
            <a:ext cx="1371600" cy="646331"/>
          </a:xfrm>
          <a:prstGeom prst="rect">
            <a:avLst/>
          </a:prstGeom>
          <a:noFill/>
          <a:ln>
            <a:solidFill>
              <a:srgbClr val="FF0000"/>
            </a:solidFill>
          </a:ln>
        </p:spPr>
        <p:txBody>
          <a:bodyPr wrap="square" rtlCol="0">
            <a:spAutoFit/>
          </a:bodyPr>
          <a:lstStyle/>
          <a:p>
            <a:r>
              <a:rPr lang="sr-Latn-RS" dirty="0"/>
              <a:t>i</a:t>
            </a:r>
            <a:r>
              <a:rPr lang="sr-Latn-RS" baseline="-25000" dirty="0" smtClean="0"/>
              <a:t>1</a:t>
            </a:r>
            <a:r>
              <a:rPr lang="sr-Latn-RS" dirty="0" smtClean="0"/>
              <a:t>= </a:t>
            </a:r>
            <a:r>
              <a:rPr lang="sr-Latn-RS" u="sng" dirty="0" smtClean="0"/>
              <a:t>NI </a:t>
            </a:r>
            <a:r>
              <a:rPr lang="sr-Latn-RS" dirty="0" smtClean="0"/>
              <a:t> 100.</a:t>
            </a:r>
          </a:p>
          <a:p>
            <a:r>
              <a:rPr lang="sr-Latn-RS" dirty="0"/>
              <a:t> </a:t>
            </a:r>
            <a:r>
              <a:rPr lang="sr-Latn-RS" dirty="0" smtClean="0"/>
              <a:t>    ND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4400" dirty="0" smtClean="0"/>
              <a:t>Bruto investicije</a:t>
            </a:r>
            <a:endParaRPr lang="en-US" sz="4400" dirty="0"/>
          </a:p>
        </p:txBody>
      </p:sp>
      <p:sp>
        <p:nvSpPr>
          <p:cNvPr id="3" name="Content Placeholder 2"/>
          <p:cNvSpPr>
            <a:spLocks noGrp="1"/>
          </p:cNvSpPr>
          <p:nvPr>
            <p:ph idx="1"/>
          </p:nvPr>
        </p:nvSpPr>
        <p:spPr/>
        <p:txBody>
          <a:bodyPr>
            <a:normAutofit/>
          </a:bodyPr>
          <a:lstStyle/>
          <a:p>
            <a:r>
              <a:rPr lang="sr-Latn-RS" sz="2000" dirty="0" smtClean="0"/>
              <a:t>Bruto investicije su dakle, širi investicioni agregat koji, pored neto investicija, obuhvata i amortizaciju. Shodno tome, neto investicije se dobijaju kada se od bruto investicija odbije potrošnja fiksnog kapitala, tj, amortizacija.</a:t>
            </a:r>
          </a:p>
          <a:p>
            <a:pPr>
              <a:buNone/>
            </a:pPr>
            <a:endParaRPr lang="sr-Latn-RS" sz="2000" dirty="0" smtClean="0"/>
          </a:p>
          <a:p>
            <a:pPr>
              <a:buNone/>
            </a:pPr>
            <a:r>
              <a:rPr lang="sr-Latn-RS" sz="2000" dirty="0" smtClean="0"/>
              <a:t>                                                        ILI</a:t>
            </a:r>
          </a:p>
          <a:p>
            <a:pPr>
              <a:buNone/>
            </a:pPr>
            <a:endParaRPr lang="sr-Latn-RS" sz="2000" dirty="0" smtClean="0"/>
          </a:p>
          <a:p>
            <a:r>
              <a:rPr lang="sr-Latn-RS" sz="2000" dirty="0" smtClean="0"/>
              <a:t>Stopa bruto investicija koje se finansiraju iz domaćih izvora, pokazuje relativno učešće bruto investicija u društvenom proizvodu odnosno bruto domaćem proizvodu.</a:t>
            </a:r>
          </a:p>
        </p:txBody>
      </p:sp>
      <p:sp>
        <p:nvSpPr>
          <p:cNvPr id="4" name="TextBox 3"/>
          <p:cNvSpPr txBox="1"/>
          <p:nvPr/>
        </p:nvSpPr>
        <p:spPr>
          <a:xfrm>
            <a:off x="2362200" y="3505200"/>
            <a:ext cx="1524000" cy="369332"/>
          </a:xfrm>
          <a:prstGeom prst="rect">
            <a:avLst/>
          </a:prstGeom>
          <a:noFill/>
          <a:ln>
            <a:solidFill>
              <a:srgbClr val="FF0000"/>
            </a:solidFill>
          </a:ln>
        </p:spPr>
        <p:txBody>
          <a:bodyPr wrap="square" rtlCol="0">
            <a:spAutoFit/>
          </a:bodyPr>
          <a:lstStyle/>
          <a:p>
            <a:r>
              <a:rPr lang="sr-Latn-RS" dirty="0" smtClean="0"/>
              <a:t>BI=NI+Am</a:t>
            </a:r>
            <a:endParaRPr lang="en-US" dirty="0"/>
          </a:p>
        </p:txBody>
      </p:sp>
      <p:sp>
        <p:nvSpPr>
          <p:cNvPr id="5" name="TextBox 4"/>
          <p:cNvSpPr txBox="1"/>
          <p:nvPr/>
        </p:nvSpPr>
        <p:spPr>
          <a:xfrm>
            <a:off x="4800600" y="3505200"/>
            <a:ext cx="1524000" cy="381000"/>
          </a:xfrm>
          <a:prstGeom prst="rect">
            <a:avLst/>
          </a:prstGeom>
          <a:noFill/>
          <a:ln>
            <a:solidFill>
              <a:srgbClr val="FF0000"/>
            </a:solidFill>
          </a:ln>
        </p:spPr>
        <p:txBody>
          <a:bodyPr wrap="square" rtlCol="0">
            <a:spAutoFit/>
          </a:bodyPr>
          <a:lstStyle/>
          <a:p>
            <a:r>
              <a:rPr lang="sr-Latn-RS" dirty="0" smtClean="0"/>
              <a:t>NI=BI- Am</a:t>
            </a:r>
            <a:endParaRPr lang="en-US" dirty="0"/>
          </a:p>
        </p:txBody>
      </p:sp>
      <p:sp>
        <p:nvSpPr>
          <p:cNvPr id="6" name="TextBox 5"/>
          <p:cNvSpPr txBox="1"/>
          <p:nvPr/>
        </p:nvSpPr>
        <p:spPr>
          <a:xfrm>
            <a:off x="4114800" y="5410200"/>
            <a:ext cx="1676400" cy="646331"/>
          </a:xfrm>
          <a:prstGeom prst="rect">
            <a:avLst/>
          </a:prstGeom>
          <a:noFill/>
          <a:ln>
            <a:solidFill>
              <a:srgbClr val="FF0000"/>
            </a:solidFill>
          </a:ln>
        </p:spPr>
        <p:txBody>
          <a:bodyPr wrap="square" rtlCol="0">
            <a:spAutoFit/>
          </a:bodyPr>
          <a:lstStyle/>
          <a:p>
            <a:r>
              <a:rPr lang="sr-Latn-RS" dirty="0" smtClean="0"/>
              <a:t>i</a:t>
            </a:r>
            <a:r>
              <a:rPr lang="sr-Latn-RS" baseline="-25000" dirty="0" smtClean="0"/>
              <a:t>2</a:t>
            </a:r>
            <a:r>
              <a:rPr lang="sr-Latn-RS" dirty="0" smtClean="0"/>
              <a:t>=</a:t>
            </a:r>
            <a:r>
              <a:rPr lang="sr-Latn-RS" u="sng" dirty="0" smtClean="0"/>
              <a:t>BI </a:t>
            </a:r>
            <a:r>
              <a:rPr lang="sr-Latn-RS" dirty="0" smtClean="0"/>
              <a:t> 100</a:t>
            </a:r>
          </a:p>
          <a:p>
            <a:r>
              <a:rPr lang="sr-Latn-RS" dirty="0"/>
              <a:t> </a:t>
            </a:r>
            <a:r>
              <a:rPr lang="sr-Latn-RS" dirty="0" smtClean="0"/>
              <a:t>     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5000" b="-5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981200"/>
            <a:ext cx="8229600" cy="4389120"/>
          </a:xfrm>
        </p:spPr>
        <p:txBody>
          <a:bodyPr>
            <a:normAutofit/>
          </a:bodyPr>
          <a:lstStyle/>
          <a:p>
            <a:pPr>
              <a:buNone/>
            </a:pPr>
            <a:r>
              <a:rPr lang="sr-Latn-RS" sz="2400" dirty="0" smtClean="0"/>
              <a:t>    Svaka zemlja traba da investira bar toliko da obezbedi rast društvenog proizvoda jednak rastu broja stanovništva, tj. nepromenjen nivo društvenog proizvoda po stanovniku. Poželjno je, naravno, da proizvodnja raste brže od broja stanovništva, kako bi se unapredio životni standard ljudi.To se može postići izdvajanjem za investicije, kao i njihovom efikasnijom upotrebom.</a:t>
            </a:r>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61</TotalTime>
  <Words>372</Words>
  <Application>Microsoft Office PowerPoint</Application>
  <PresentationFormat>On-screen Show (4:3)</PresentationFormat>
  <Paragraphs>34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Pojam, vrste i funkcije investicija</vt:lpstr>
      <vt:lpstr>Investicije</vt:lpstr>
      <vt:lpstr>Podela investicija</vt:lpstr>
      <vt:lpstr>Privredne i neprivredne</vt:lpstr>
      <vt:lpstr>Investicije u osnovne i obrtne fondove</vt:lpstr>
      <vt:lpstr>Neto investicije</vt:lpstr>
      <vt:lpstr>Bruto investicije</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Pojam, vrste i funkcije investicija</dc:title>
  <dc:creator>Korisnik</dc:creator>
  <cp:lastModifiedBy>Korisnik</cp:lastModifiedBy>
  <cp:revision>8</cp:revision>
  <dcterms:created xsi:type="dcterms:W3CDTF">2016-03-15T20:14:54Z</dcterms:created>
  <dcterms:modified xsi:type="dcterms:W3CDTF">2016-03-15T21:23:22Z</dcterms:modified>
</cp:coreProperties>
</file>