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4" autoAdjust="0"/>
    <p:restoredTop sz="94660"/>
  </p:normalViewPr>
  <p:slideViewPr>
    <p:cSldViewPr snapToGrid="0">
      <p:cViewPr varScale="1">
        <p:scale>
          <a:sx n="49" d="100"/>
          <a:sy n="49" d="100"/>
        </p:scale>
        <p:origin x="-96" y="-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14C9-87EA-473A-B9B2-645B7B18EE4D}" type="datetimeFigureOut">
              <a:rPr lang="x-none" smtClean="0"/>
              <a:pPr/>
              <a:t>4/19/2017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6B7F0-0919-4805-B506-1168F3D0CE3C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960728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14C9-87EA-473A-B9B2-645B7B18EE4D}" type="datetimeFigureOut">
              <a:rPr lang="x-none" smtClean="0"/>
              <a:pPr/>
              <a:t>4/19/2017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6B7F0-0919-4805-B506-1168F3D0CE3C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264782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14C9-87EA-473A-B9B2-645B7B18EE4D}" type="datetimeFigureOut">
              <a:rPr lang="x-none" smtClean="0"/>
              <a:pPr/>
              <a:t>4/19/2017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6B7F0-0919-4805-B506-1168F3D0CE3C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751520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14C9-87EA-473A-B9B2-645B7B18EE4D}" type="datetimeFigureOut">
              <a:rPr lang="x-none" smtClean="0"/>
              <a:pPr/>
              <a:t>4/19/2017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6B7F0-0919-4805-B506-1168F3D0CE3C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493136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14C9-87EA-473A-B9B2-645B7B18EE4D}" type="datetimeFigureOut">
              <a:rPr lang="x-none" smtClean="0"/>
              <a:pPr/>
              <a:t>4/19/2017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6B7F0-0919-4805-B506-1168F3D0CE3C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576605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14C9-87EA-473A-B9B2-645B7B18EE4D}" type="datetimeFigureOut">
              <a:rPr lang="x-none" smtClean="0"/>
              <a:pPr/>
              <a:t>4/19/2017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6B7F0-0919-4805-B506-1168F3D0CE3C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1700340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14C9-87EA-473A-B9B2-645B7B18EE4D}" type="datetimeFigureOut">
              <a:rPr lang="x-none" smtClean="0"/>
              <a:pPr/>
              <a:t>4/19/2017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6B7F0-0919-4805-B506-1168F3D0CE3C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4499946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14C9-87EA-473A-B9B2-645B7B18EE4D}" type="datetimeFigureOut">
              <a:rPr lang="x-none" smtClean="0"/>
              <a:pPr/>
              <a:t>4/19/2017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6B7F0-0919-4805-B506-1168F3D0CE3C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8673248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14C9-87EA-473A-B9B2-645B7B18EE4D}" type="datetimeFigureOut">
              <a:rPr lang="x-none" smtClean="0"/>
              <a:pPr/>
              <a:t>4/19/2017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6B7F0-0919-4805-B506-1168F3D0CE3C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629955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14C9-87EA-473A-B9B2-645B7B18EE4D}" type="datetimeFigureOut">
              <a:rPr lang="x-none" smtClean="0"/>
              <a:pPr/>
              <a:t>4/19/2017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6B7F0-0919-4805-B506-1168F3D0CE3C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592404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14C9-87EA-473A-B9B2-645B7B18EE4D}" type="datetimeFigureOut">
              <a:rPr lang="x-none" smtClean="0"/>
              <a:pPr/>
              <a:t>4/19/2017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6B7F0-0919-4805-B506-1168F3D0CE3C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3944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14C9-87EA-473A-B9B2-645B7B18EE4D}" type="datetimeFigureOut">
              <a:rPr lang="x-none" smtClean="0"/>
              <a:pPr/>
              <a:t>4/19/2017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6B7F0-0919-4805-B506-1168F3D0CE3C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601639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14C9-87EA-473A-B9B2-645B7B18EE4D}" type="datetimeFigureOut">
              <a:rPr lang="x-none" smtClean="0"/>
              <a:pPr/>
              <a:t>4/19/2017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6B7F0-0919-4805-B506-1168F3D0CE3C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666675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14C9-87EA-473A-B9B2-645B7B18EE4D}" type="datetimeFigureOut">
              <a:rPr lang="x-none" smtClean="0"/>
              <a:pPr/>
              <a:t>4/19/2017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6B7F0-0919-4805-B506-1168F3D0CE3C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29878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14C9-87EA-473A-B9B2-645B7B18EE4D}" type="datetimeFigureOut">
              <a:rPr lang="x-none" smtClean="0"/>
              <a:pPr/>
              <a:t>4/19/2017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6B7F0-0919-4805-B506-1168F3D0CE3C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701604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14C9-87EA-473A-B9B2-645B7B18EE4D}" type="datetimeFigureOut">
              <a:rPr lang="x-none" smtClean="0"/>
              <a:pPr/>
              <a:t>4/19/2017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6B7F0-0919-4805-B506-1168F3D0CE3C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54329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14C9-87EA-473A-B9B2-645B7B18EE4D}" type="datetimeFigureOut">
              <a:rPr lang="x-none" smtClean="0"/>
              <a:pPr/>
              <a:t>4/19/2017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6B7F0-0919-4805-B506-1168F3D0CE3C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4021412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43814C9-87EA-473A-B9B2-645B7B18EE4D}" type="datetimeFigureOut">
              <a:rPr lang="x-none" smtClean="0"/>
              <a:pPr/>
              <a:t>4/19/2017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766B7F0-0919-4805-B506-1168F3D0CE3C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523551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1696" y="1935126"/>
            <a:ext cx="9728607" cy="3033821"/>
          </a:xfrm>
        </p:spPr>
        <p:txBody>
          <a:bodyPr>
            <a:normAutofit/>
          </a:bodyPr>
          <a:lstStyle/>
          <a:p>
            <a:r>
              <a:rPr lang="x-none" b="1" dirty="0"/>
              <a:t>Основне карактеристике производне и тржишне структуре савремене тржишне привреде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 dirty="0"/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2199046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ouring-fresh-raw-milk-in-gla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018" y="4328810"/>
            <a:ext cx="2802377" cy="1868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744279" y="300199"/>
            <a:ext cx="1060066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600" dirty="0"/>
              <a:t>Између грана</a:t>
            </a:r>
          </a:p>
          <a:p>
            <a:endParaRPr lang="x-none" sz="3600" dirty="0"/>
          </a:p>
          <a:p>
            <a:r>
              <a:rPr lang="x-none" sz="3600" b="1" dirty="0">
                <a:solidFill>
                  <a:schemeClr val="accent6">
                    <a:lumMod val="75000"/>
                  </a:schemeClr>
                </a:solidFill>
              </a:rPr>
              <a:t>Комбинат</a:t>
            </a:r>
            <a:r>
              <a:rPr lang="x-none" sz="3600" dirty="0"/>
              <a:t>- Обухвата фирме у оквиру одређеног репродукционог комплекса (пр. хемијски, машиноградња, прехрамбени и сл.) почев од производње до сировина и преко израде готових производа, па до њиховог промета</a:t>
            </a:r>
          </a:p>
        </p:txBody>
      </p:sp>
      <p:pic>
        <p:nvPicPr>
          <p:cNvPr id="4" name="Picture 3" descr="Slavonska-polj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766" y="4323750"/>
            <a:ext cx="2509347" cy="17852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преузимање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1313" y="4317561"/>
            <a:ext cx="2863579" cy="1784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article-2305405-1928D6C6000005DC-5_468x43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993" y="3793787"/>
            <a:ext cx="3010722" cy="2811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847420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5423" y="1679944"/>
            <a:ext cx="101647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b="1" dirty="0">
                <a:solidFill>
                  <a:schemeClr val="accent6">
                    <a:lumMod val="75000"/>
                  </a:schemeClr>
                </a:solidFill>
              </a:rPr>
              <a:t>Концерн</a:t>
            </a:r>
            <a:r>
              <a:rPr lang="x-none" sz="3600" dirty="0"/>
              <a:t>- Комплекси великог броја предузећа различитих грана (индустрија, саобраћај, трговина, банке) стрављени под контролу главне компаније (</a:t>
            </a:r>
            <a:r>
              <a:rPr lang="x-none" sz="3600" u="sng" dirty="0"/>
              <a:t>труста</a:t>
            </a:r>
            <a:r>
              <a:rPr lang="x-none" sz="3600" dirty="0"/>
              <a:t>)</a:t>
            </a:r>
          </a:p>
        </p:txBody>
      </p:sp>
      <p:pic>
        <p:nvPicPr>
          <p:cNvPr id="3" name="Picture 2" descr="Bank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230" y="4392241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saobracaj-beogr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5109" y="4085617"/>
            <a:ext cx="4527875" cy="24027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875069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882502"/>
            <a:ext cx="103561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b="1" dirty="0">
                <a:solidFill>
                  <a:schemeClr val="accent6">
                    <a:lumMod val="75000"/>
                  </a:schemeClr>
                </a:solidFill>
              </a:rPr>
              <a:t>Конгломерат</a:t>
            </a:r>
            <a:r>
              <a:rPr lang="x-none" sz="3600" dirty="0"/>
              <a:t>- Ради коришћења предности диверзификације производње (сељење капитала) повремено се формирају удружења звана конгломерати</a:t>
            </a:r>
          </a:p>
          <a:p>
            <a:endParaRPr lang="x-none" sz="3600" dirty="0"/>
          </a:p>
          <a:p>
            <a:r>
              <a:rPr lang="x-none" sz="3600" b="1" dirty="0">
                <a:solidFill>
                  <a:schemeClr val="accent6">
                    <a:lumMod val="75000"/>
                  </a:schemeClr>
                </a:solidFill>
              </a:rPr>
              <a:t>Циљ</a:t>
            </a:r>
            <a:r>
              <a:rPr lang="x-none" sz="3600" dirty="0"/>
              <a:t> је повећање профита манипулисањем финансијским средствима  на берзи ситних и средњих фирми које себи припаја</a:t>
            </a:r>
          </a:p>
        </p:txBody>
      </p:sp>
    </p:spTree>
    <p:extLst>
      <p:ext uri="{BB962C8B-B14F-4D97-AF65-F5344CB8AC3E}">
        <p14:creationId xmlns:p14="http://schemas.microsoft.com/office/powerpoint/2010/main" xmlns="" val="229072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7322" y="276447"/>
            <a:ext cx="1064319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Ограничена конкуренција међу монополима </a:t>
            </a:r>
          </a:p>
          <a:p>
            <a:endParaRPr lang="x-none" sz="3200" dirty="0"/>
          </a:p>
          <a:p>
            <a:r>
              <a:rPr lang="x-none" sz="3200" b="1" dirty="0">
                <a:solidFill>
                  <a:schemeClr val="accent6">
                    <a:lumMod val="75000"/>
                  </a:schemeClr>
                </a:solidFill>
              </a:rPr>
              <a:t>Карактеристике:</a:t>
            </a:r>
          </a:p>
          <a:p>
            <a:endParaRPr lang="x-none" sz="3200" dirty="0"/>
          </a:p>
          <a:p>
            <a:pPr marL="285750" indent="-285750">
              <a:buFontTx/>
              <a:buChar char="-"/>
            </a:pPr>
            <a:r>
              <a:rPr lang="x-none" sz="3200" dirty="0"/>
              <a:t>Не врши се путем цена</a:t>
            </a:r>
          </a:p>
          <a:p>
            <a:pPr marL="285750" indent="-285750">
              <a:buFontTx/>
              <a:buChar char="-"/>
            </a:pPr>
            <a:r>
              <a:rPr lang="x-none" sz="3200" dirty="0"/>
              <a:t>Реклама, маркетинг</a:t>
            </a:r>
          </a:p>
          <a:p>
            <a:pPr marL="285750" indent="-285750">
              <a:buFontTx/>
              <a:buChar char="-"/>
            </a:pPr>
            <a:r>
              <a:rPr lang="x-none" sz="3200" dirty="0"/>
              <a:t>Диференцирање производа заснована иновацијама (измена функционалних облика производа, променом марке, дезена, облика производа)</a:t>
            </a:r>
          </a:p>
          <a:p>
            <a:pPr marL="285750" indent="-285750">
              <a:buFontTx/>
              <a:buChar char="-"/>
            </a:pPr>
            <a:r>
              <a:rPr lang="x-none" sz="3200" dirty="0"/>
              <a:t>Диференцирање услова продаје (кредитирање купаца, услови јачања, допрема робе до врата купца, куповина из фотеље)</a:t>
            </a:r>
          </a:p>
        </p:txBody>
      </p:sp>
      <p:pic>
        <p:nvPicPr>
          <p:cNvPr id="3" name="Picture 2" descr="reklama_enppx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9410" y="812158"/>
            <a:ext cx="3810000" cy="2276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kreativne-reklame-2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6242" y="955945"/>
            <a:ext cx="2708999" cy="2020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364950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2893" y="1435396"/>
            <a:ext cx="1099406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/>
              <a:t>Интернационализација капитала и производње, глобализација</a:t>
            </a:r>
          </a:p>
          <a:p>
            <a:endParaRPr lang="x-none" sz="3600" dirty="0"/>
          </a:p>
          <a:p>
            <a:r>
              <a:rPr lang="x-none" sz="3600" dirty="0"/>
              <a:t>Заједнички развојни програми</a:t>
            </a:r>
          </a:p>
          <a:p>
            <a:r>
              <a:rPr lang="x-none" sz="3600" dirty="0"/>
              <a:t>Стварање мултинационалних и транснационалних комапнија</a:t>
            </a:r>
          </a:p>
        </p:txBody>
      </p:sp>
      <p:pic>
        <p:nvPicPr>
          <p:cNvPr id="3" name="Picture 2" descr="15CocaCola_1047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2957" y="2525543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110864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811687"/>
            <a:ext cx="8689976" cy="2509213"/>
          </a:xfrm>
        </p:spPr>
        <p:txBody>
          <a:bodyPr>
            <a:normAutofit/>
          </a:bodyPr>
          <a:lstStyle/>
          <a:p>
            <a:r>
              <a:rPr lang="x-none" b="1" dirty="0"/>
              <a:t>Удружења монопола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 dirty="0"/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1627651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x-none" b="1" dirty="0"/>
              <a:t>Конкуренција међу монополима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 dirty="0"/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3049387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1910" y="421910"/>
            <a:ext cx="109834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x-none" sz="3600" dirty="0"/>
              <a:t>На прелазу између 19. и 20. века доминирао је </a:t>
            </a:r>
            <a:r>
              <a:rPr lang="x-none" sz="3600" u="sng" dirty="0"/>
              <a:t>примарни сектор</a:t>
            </a:r>
            <a:r>
              <a:rPr lang="x-none" sz="3600" dirty="0"/>
              <a:t> привреде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x-none" sz="3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x-none" sz="3600" dirty="0"/>
              <a:t>Захваљујући </a:t>
            </a:r>
            <a:r>
              <a:rPr lang="x-none" sz="3600" b="1" dirty="0">
                <a:solidFill>
                  <a:schemeClr val="accent6">
                    <a:lumMod val="75000"/>
                  </a:schemeClr>
                </a:solidFill>
              </a:rPr>
              <a:t>научно-техничком прогресу </a:t>
            </a:r>
            <a:r>
              <a:rPr lang="x-none" sz="3600" dirty="0"/>
              <a:t>у привредној структури смањује се удео примарног и секундарног сектора привреде, а расте значај терцијалног и кварталног сектора</a:t>
            </a:r>
          </a:p>
        </p:txBody>
      </p:sp>
      <p:pic>
        <p:nvPicPr>
          <p:cNvPr id="3" name="Picture 2" descr="преузимање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270" y="4556598"/>
            <a:ext cx="2609850" cy="1752600"/>
          </a:xfrm>
          <a:prstGeom prst="rect">
            <a:avLst/>
          </a:prstGeom>
        </p:spPr>
      </p:pic>
      <p:pic>
        <p:nvPicPr>
          <p:cNvPr id="4" name="Picture 3" descr="postrojenj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327" y="4529661"/>
            <a:ext cx="2519358" cy="1787932"/>
          </a:xfrm>
          <a:prstGeom prst="rect">
            <a:avLst/>
          </a:prstGeom>
        </p:spPr>
      </p:pic>
      <p:pic>
        <p:nvPicPr>
          <p:cNvPr id="5" name="Picture 4" descr="turiza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66925" y="4426085"/>
            <a:ext cx="2601126" cy="2033081"/>
          </a:xfrm>
          <a:prstGeom prst="rect">
            <a:avLst/>
          </a:prstGeom>
        </p:spPr>
      </p:pic>
      <p:pic>
        <p:nvPicPr>
          <p:cNvPr id="6" name="Picture 5" descr="box-r_doktori_v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3620" y="4540689"/>
            <a:ext cx="2752725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8503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3223" y="1113931"/>
            <a:ext cx="1028168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x-none" sz="3600" dirty="0"/>
              <a:t>Савремено друштво заснива се на акционарском облику организовања производње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x-none" sz="3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x-none" sz="3600" dirty="0"/>
              <a:t>Појава монопола у тржишној структури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x-none" sz="3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x-none" sz="3600" dirty="0"/>
              <a:t>Монополи, монопсони, олигополи, олигопсони</a:t>
            </a:r>
          </a:p>
        </p:txBody>
      </p:sp>
    </p:spTree>
    <p:extLst>
      <p:ext uri="{BB962C8B-B14F-4D97-AF65-F5344CB8AC3E}">
        <p14:creationId xmlns:p14="http://schemas.microsoft.com/office/powerpoint/2010/main" xmlns="" val="3238225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didas-1_728x4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0843" y="344251"/>
            <a:ext cx="5569983" cy="306043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52892" y="1711843"/>
            <a:ext cx="1070698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/>
              <a:t>Удруживање монопола</a:t>
            </a:r>
          </a:p>
          <a:p>
            <a:endParaRPr lang="x-none" sz="3600" dirty="0"/>
          </a:p>
          <a:p>
            <a:pPr marL="514350" indent="-514350">
              <a:buFont typeface="+mj-lt"/>
              <a:buAutoNum type="arabicPeriod"/>
            </a:pPr>
            <a:r>
              <a:rPr lang="x-none" sz="3600" b="1" dirty="0">
                <a:solidFill>
                  <a:schemeClr val="accent6">
                    <a:lumMod val="75000"/>
                  </a:schemeClr>
                </a:solidFill>
              </a:rPr>
              <a:t>У грани</a:t>
            </a:r>
            <a:r>
              <a:rPr lang="x-none" sz="3600" dirty="0"/>
              <a:t>: Кател, синдикат, труст</a:t>
            </a:r>
          </a:p>
          <a:p>
            <a:pPr marL="514350" indent="-514350">
              <a:buFont typeface="+mj-lt"/>
              <a:buAutoNum type="arabicPeriod"/>
            </a:pPr>
            <a:endParaRPr lang="x-none" sz="36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x-none" sz="3600" b="1" dirty="0">
                <a:solidFill>
                  <a:schemeClr val="accent6">
                    <a:lumMod val="75000"/>
                  </a:schemeClr>
                </a:solidFill>
              </a:rPr>
              <a:t>Између грана</a:t>
            </a:r>
            <a:r>
              <a:rPr lang="x-none" sz="3600" dirty="0"/>
              <a:t>: Комбинат, концерн, конгломерат</a:t>
            </a:r>
          </a:p>
        </p:txBody>
      </p:sp>
    </p:spTree>
    <p:extLst>
      <p:ext uri="{BB962C8B-B14F-4D97-AF65-F5344CB8AC3E}">
        <p14:creationId xmlns:p14="http://schemas.microsoft.com/office/powerpoint/2010/main" xmlns="" val="2132254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x-none" dirty="0"/>
              <a:t/>
            </a:r>
            <a:br>
              <a:rPr lang="x-none" dirty="0"/>
            </a:br>
            <a:endParaRPr lang="x-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 dirty="0"/>
          </a:p>
          <a:p>
            <a:endParaRPr lang="x-none" dirty="0"/>
          </a:p>
        </p:txBody>
      </p:sp>
      <p:sp>
        <p:nvSpPr>
          <p:cNvPr id="4" name="TextBox 3"/>
          <p:cNvSpPr txBox="1"/>
          <p:nvPr/>
        </p:nvSpPr>
        <p:spPr>
          <a:xfrm>
            <a:off x="754912" y="691116"/>
            <a:ext cx="1068572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600" dirty="0"/>
              <a:t>У грани</a:t>
            </a:r>
          </a:p>
          <a:p>
            <a:endParaRPr lang="x-none" sz="3600" dirty="0"/>
          </a:p>
          <a:p>
            <a:endParaRPr lang="x-none" sz="3600" dirty="0"/>
          </a:p>
          <a:p>
            <a:r>
              <a:rPr lang="x-none" sz="3600" b="1" dirty="0">
                <a:solidFill>
                  <a:schemeClr val="accent6">
                    <a:lumMod val="75000"/>
                  </a:schemeClr>
                </a:solidFill>
              </a:rPr>
              <a:t>Картел</a:t>
            </a:r>
            <a:r>
              <a:rPr lang="x-none" sz="3600" dirty="0"/>
              <a:t>- Капиталистичка предузећа се споразумевају о питањима од заједничког интереса (подела тржишта, политика цена, услови ангажовања радне снаге)</a:t>
            </a:r>
          </a:p>
        </p:txBody>
      </p:sp>
      <p:pic>
        <p:nvPicPr>
          <p:cNvPr id="5" name="Picture 4" descr="education-jobs-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4679" y="4043058"/>
            <a:ext cx="3128051" cy="2085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520386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4279" y="1967024"/>
            <a:ext cx="103454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b="1" dirty="0">
                <a:solidFill>
                  <a:schemeClr val="accent6">
                    <a:lumMod val="75000"/>
                  </a:schemeClr>
                </a:solidFill>
              </a:rPr>
              <a:t>Синдикат</a:t>
            </a:r>
            <a:r>
              <a:rPr lang="x-none" sz="3600" dirty="0"/>
              <a:t>- Губи комерцијалну самосталност, а задржава производну, развојну, финансијску самосталнст (заједничка је набавка и продаја)</a:t>
            </a:r>
          </a:p>
        </p:txBody>
      </p:sp>
      <p:pic>
        <p:nvPicPr>
          <p:cNvPr id="3" name="Picture 2" descr="kam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3379" y="3837561"/>
            <a:ext cx="3683540" cy="276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7876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7171" y="2466753"/>
            <a:ext cx="9696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b="1" dirty="0">
                <a:solidFill>
                  <a:schemeClr val="accent6">
                    <a:lumMod val="75000"/>
                  </a:schemeClr>
                </a:solidFill>
              </a:rPr>
              <a:t>Труст</a:t>
            </a:r>
            <a:r>
              <a:rPr lang="x-none" sz="3600" dirty="0"/>
              <a:t>- Губи сваки облик самосталности</a:t>
            </a:r>
          </a:p>
        </p:txBody>
      </p:sp>
      <p:pic>
        <p:nvPicPr>
          <p:cNvPr id="3" name="Picture 2" descr="PENTIR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863" y="3285869"/>
            <a:ext cx="4951550" cy="331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9728100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54</TotalTime>
  <Words>296</Words>
  <Application>Microsoft Office PowerPoint</Application>
  <PresentationFormat>Custom</PresentationFormat>
  <Paragraphs>42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Droplet</vt:lpstr>
      <vt:lpstr>Основне карактеристике производне и тржишне структуре савремене тржишне привреде</vt:lpstr>
      <vt:lpstr>Удружења монопола</vt:lpstr>
      <vt:lpstr>Конкуренција међу монополима</vt:lpstr>
      <vt:lpstr>Slide 4</vt:lpstr>
      <vt:lpstr>Slide 5</vt:lpstr>
      <vt:lpstr>Slide 6</vt:lpstr>
      <vt:lpstr> 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Основне карактеристике производне и тржишне структуре савремене тржишне привреде</dc:title>
  <dc:creator>Aleksandra</dc:creator>
  <cp:lastModifiedBy>Prof. Sladja</cp:lastModifiedBy>
  <cp:revision>7</cp:revision>
  <dcterms:created xsi:type="dcterms:W3CDTF">2017-04-18T15:23:51Z</dcterms:created>
  <dcterms:modified xsi:type="dcterms:W3CDTF">2017-04-19T07:13:59Z</dcterms:modified>
</cp:coreProperties>
</file>