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32" r:id="rId13"/>
    <p:sldId id="267" r:id="rId14"/>
    <p:sldId id="268" r:id="rId15"/>
    <p:sldId id="279" r:id="rId16"/>
    <p:sldId id="280" r:id="rId17"/>
    <p:sldId id="298" r:id="rId18"/>
    <p:sldId id="299" r:id="rId19"/>
    <p:sldId id="300" r:id="rId20"/>
    <p:sldId id="302" r:id="rId21"/>
    <p:sldId id="293" r:id="rId22"/>
    <p:sldId id="295" r:id="rId23"/>
    <p:sldId id="297" r:id="rId24"/>
    <p:sldId id="296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26" r:id="rId33"/>
    <p:sldId id="327" r:id="rId34"/>
    <p:sldId id="317" r:id="rId35"/>
    <p:sldId id="318" r:id="rId36"/>
    <p:sldId id="319" r:id="rId37"/>
    <p:sldId id="342" r:id="rId38"/>
    <p:sldId id="305" r:id="rId39"/>
    <p:sldId id="310" r:id="rId40"/>
    <p:sldId id="311" r:id="rId41"/>
    <p:sldId id="312" r:id="rId42"/>
    <p:sldId id="316" r:id="rId43"/>
    <p:sldId id="315" r:id="rId44"/>
    <p:sldId id="329" r:id="rId45"/>
    <p:sldId id="328" r:id="rId46"/>
    <p:sldId id="330" r:id="rId47"/>
    <p:sldId id="331" r:id="rId48"/>
    <p:sldId id="341" r:id="rId49"/>
    <p:sldId id="320" r:id="rId50"/>
    <p:sldId id="321" r:id="rId51"/>
    <p:sldId id="322" r:id="rId52"/>
    <p:sldId id="323" r:id="rId53"/>
    <p:sldId id="324" r:id="rId54"/>
    <p:sldId id="325" r:id="rId55"/>
    <p:sldId id="343" r:id="rId56"/>
    <p:sldId id="282" r:id="rId57"/>
    <p:sldId id="308" r:id="rId58"/>
    <p:sldId id="333" r:id="rId59"/>
    <p:sldId id="309" r:id="rId60"/>
    <p:sldId id="307" r:id="rId61"/>
    <p:sldId id="304" r:id="rId62"/>
    <p:sldId id="303" r:id="rId63"/>
    <p:sldId id="344" r:id="rId6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8" d="100"/>
          <a:sy n="78" d="100"/>
        </p:scale>
        <p:origin x="-84" y="-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3BDA72-4B3A-44C6-8A87-9E93C7A9B7E3}" type="datetimeFigureOut">
              <a:rPr lang="sr-Latn-RS" smtClean="0"/>
              <a:t>28/04/2017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226084-8B06-4A8A-B58C-172C49F23CB8}" type="slidenum">
              <a:rPr lang="sr-Latn-RS" smtClean="0"/>
              <a:t>‹#›</a:t>
            </a:fld>
            <a:endParaRPr lang="sr-Latn-R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6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DA72-4B3A-44C6-8A87-9E93C7A9B7E3}" type="datetimeFigureOut">
              <a:rPr lang="sr-Latn-RS" smtClean="0"/>
              <a:t>28/04/2017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6084-8B06-4A8A-B58C-172C49F23CB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0968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DA72-4B3A-44C6-8A87-9E93C7A9B7E3}" type="datetimeFigureOut">
              <a:rPr lang="sr-Latn-RS" smtClean="0"/>
              <a:t>28/04/2017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6084-8B06-4A8A-B58C-172C49F23CB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0080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DA72-4B3A-44C6-8A87-9E93C7A9B7E3}" type="datetimeFigureOut">
              <a:rPr lang="sr-Latn-RS" smtClean="0"/>
              <a:t>28/04/2017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6084-8B06-4A8A-B58C-172C49F23CB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6641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DA72-4B3A-44C6-8A87-9E93C7A9B7E3}" type="datetimeFigureOut">
              <a:rPr lang="sr-Latn-RS" smtClean="0"/>
              <a:t>28/04/2017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6084-8B06-4A8A-B58C-172C49F23CB8}" type="slidenum">
              <a:rPr lang="sr-Latn-RS" smtClean="0"/>
              <a:t>‹#›</a:t>
            </a:fld>
            <a:endParaRPr lang="sr-Latn-R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034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DA72-4B3A-44C6-8A87-9E93C7A9B7E3}" type="datetimeFigureOut">
              <a:rPr lang="sr-Latn-RS" smtClean="0"/>
              <a:t>28/04/2017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6084-8B06-4A8A-B58C-172C49F23CB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3781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DA72-4B3A-44C6-8A87-9E93C7A9B7E3}" type="datetimeFigureOut">
              <a:rPr lang="sr-Latn-RS" smtClean="0"/>
              <a:t>28/04/2017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6084-8B06-4A8A-B58C-172C49F23CB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4672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DA72-4B3A-44C6-8A87-9E93C7A9B7E3}" type="datetimeFigureOut">
              <a:rPr lang="sr-Latn-RS" smtClean="0"/>
              <a:t>28/04/2017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6084-8B06-4A8A-B58C-172C49F23CB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1347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DA72-4B3A-44C6-8A87-9E93C7A9B7E3}" type="datetimeFigureOut">
              <a:rPr lang="sr-Latn-RS" smtClean="0"/>
              <a:t>28/04/2017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6084-8B06-4A8A-B58C-172C49F23CB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53630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DA72-4B3A-44C6-8A87-9E93C7A9B7E3}" type="datetimeFigureOut">
              <a:rPr lang="sr-Latn-RS" smtClean="0"/>
              <a:t>28/04/2017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6084-8B06-4A8A-B58C-172C49F23CB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156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DA72-4B3A-44C6-8A87-9E93C7A9B7E3}" type="datetimeFigureOut">
              <a:rPr lang="sr-Latn-RS" smtClean="0"/>
              <a:t>28/04/2017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6084-8B06-4A8A-B58C-172C49F23CB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5582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93BDA72-4B3A-44C6-8A87-9E93C7A9B7E3}" type="datetimeFigureOut">
              <a:rPr lang="sr-Latn-RS" smtClean="0"/>
              <a:t>28/04/2017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5226084-8B06-4A8A-B58C-172C49F23CB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8951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youtube.com/watch?v=dzlp_Ld94O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909" y="768301"/>
            <a:ext cx="11215102" cy="2926080"/>
          </a:xfrm>
        </p:spPr>
        <p:txBody>
          <a:bodyPr/>
          <a:lstStyle/>
          <a:p>
            <a:r>
              <a:rPr lang="sr-Latn-RS" dirty="0" smtClean="0"/>
              <a:t>Učeničke kompanije -lideri preduzetništva</a:t>
            </a:r>
            <a:endParaRPr lang="sr-Latn-R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Latn-RS" sz="4000" dirty="0" smtClean="0"/>
              <a:t>28.04.2017. Ekonomska škola, Niš</a:t>
            </a:r>
            <a:endParaRPr lang="sr-Latn-R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138530" y="5433052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dirty="0" smtClean="0"/>
              <a:t>Projekat “Učeničke kompanije - lideri preduzetništva”, sprovodi udruženje Omladniski Edukativni Centar”, finansira Ministarstvo omladine i sporta Republike Srbije.</a:t>
            </a:r>
            <a:endParaRPr lang="en-US" sz="1600" dirty="0"/>
          </a:p>
        </p:txBody>
      </p:sp>
      <p:pic>
        <p:nvPicPr>
          <p:cNvPr id="6" name="Picture 2" descr="C:\Users\Korisnik\AppData\Local\Temp\Rar$DRa0.015\Logo MOS novo 2014\Latinica.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530" y="4833870"/>
            <a:ext cx="2971800" cy="1578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188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212" y="1060361"/>
            <a:ext cx="5180526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Treće mesto na Regionalnom takmičenju učeničkih kompanija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0284" y="1029148"/>
            <a:ext cx="6418688" cy="481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2983390"/>
            <a:ext cx="4516549" cy="32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5292" y="2180824"/>
            <a:ext cx="3441879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Drugo mesto na Republičkom takmičenju učeničkih kompanija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32774" y="1432774"/>
            <a:ext cx="6858000" cy="3992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2659" y="1237847"/>
            <a:ext cx="6858001" cy="43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8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32" y="2825087"/>
            <a:ext cx="4800820" cy="3600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882" y="1179730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Generalni menadžer kompanije, Kristina Petrović, proglašena je jednim od 10 najboljih mladih lidera Srbije u konkurenciji od 100 učenika. </a:t>
            </a:r>
            <a:endParaRPr lang="sr-Latn-R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0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2016/2017.</a:t>
            </a: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7511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Regionalni centar za omladinsko preduzetništvo</a:t>
            </a: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144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848" y="2657342"/>
            <a:ext cx="9875520" cy="135636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dirty="0">
                <a:solidFill>
                  <a:schemeClr val="tx1"/>
                </a:solidFill>
              </a:rPr>
              <a:t>Nezaposlenost mladih je danas globalni problem. Prema </a:t>
            </a:r>
            <a:r>
              <a:rPr lang="sr-Latn-RS" dirty="0" smtClean="0">
                <a:solidFill>
                  <a:schemeClr val="tx1"/>
                </a:solidFill>
              </a:rPr>
              <a:t>podacima Ankete </a:t>
            </a:r>
            <a:r>
              <a:rPr lang="sr-Latn-RS" dirty="0">
                <a:solidFill>
                  <a:schemeClr val="tx1"/>
                </a:solidFill>
              </a:rPr>
              <a:t>o radnoj snazi iz oktobra 2013. godine, stopa nezaposlenosti lica </a:t>
            </a:r>
            <a:r>
              <a:rPr lang="sr-Latn-RS" dirty="0">
                <a:solidFill>
                  <a:srgbClr val="FF0000"/>
                </a:solidFill>
              </a:rPr>
              <a:t>radnog uzrasta </a:t>
            </a:r>
            <a:r>
              <a:rPr lang="sr-Latn-RS" dirty="0">
                <a:solidFill>
                  <a:schemeClr val="tx1"/>
                </a:solidFill>
              </a:rPr>
              <a:t>u Srbiji iznosila je 23%, dok je stopa nezaposlenosti</a:t>
            </a:r>
            <a:r>
              <a:rPr lang="sr-Latn-RS" dirty="0"/>
              <a:t/>
            </a:r>
            <a:br>
              <a:rPr lang="sr-Latn-RS" dirty="0"/>
            </a:br>
            <a:r>
              <a:rPr lang="sr-Latn-RS" dirty="0">
                <a:solidFill>
                  <a:srgbClr val="FF0000"/>
                </a:solidFill>
              </a:rPr>
              <a:t>mladih</a:t>
            </a:r>
            <a:r>
              <a:rPr lang="sr-Latn-RS" dirty="0"/>
              <a:t> </a:t>
            </a:r>
            <a:r>
              <a:rPr lang="sr-Latn-RS" dirty="0">
                <a:solidFill>
                  <a:schemeClr val="tx1"/>
                </a:solidFill>
              </a:rPr>
              <a:t>uzrasta 15 do 29 godina, znatno </a:t>
            </a:r>
            <a:r>
              <a:rPr lang="sr-Latn-RS" dirty="0" smtClean="0">
                <a:solidFill>
                  <a:schemeClr val="tx1"/>
                </a:solidFill>
              </a:rPr>
              <a:t>veća: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>
                <a:solidFill>
                  <a:schemeClr val="tx1"/>
                </a:solidFill>
              </a:rPr>
              <a:t/>
            </a:r>
            <a:br>
              <a:rPr lang="sr-Latn-RS" dirty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-između </a:t>
            </a:r>
            <a:r>
              <a:rPr lang="sr-Latn-RS" dirty="0">
                <a:solidFill>
                  <a:schemeClr val="tx1"/>
                </a:solidFill>
              </a:rPr>
              <a:t>15 i 19 - </a:t>
            </a:r>
            <a:r>
              <a:rPr lang="sr-Latn-RS" dirty="0" smtClean="0">
                <a:solidFill>
                  <a:schemeClr val="tx1"/>
                </a:solidFill>
              </a:rPr>
              <a:t>62.8%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>
                <a:solidFill>
                  <a:schemeClr val="tx1"/>
                </a:solidFill>
              </a:rPr>
              <a:t>-</a:t>
            </a:r>
            <a:r>
              <a:rPr lang="sr-Latn-RS" dirty="0" smtClean="0">
                <a:solidFill>
                  <a:schemeClr val="tx1"/>
                </a:solidFill>
              </a:rPr>
              <a:t>20 </a:t>
            </a:r>
            <a:r>
              <a:rPr lang="sr-Latn-RS" dirty="0">
                <a:solidFill>
                  <a:schemeClr val="tx1"/>
                </a:solidFill>
              </a:rPr>
              <a:t>i 24 - 46.5% </a:t>
            </a:r>
            <a:br>
              <a:rPr lang="sr-Latn-RS" dirty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-25 </a:t>
            </a:r>
            <a:r>
              <a:rPr lang="sr-Latn-RS" dirty="0">
                <a:solidFill>
                  <a:schemeClr val="tx1"/>
                </a:solidFill>
              </a:rPr>
              <a:t>do 29 - 35.8%). </a:t>
            </a:r>
          </a:p>
        </p:txBody>
      </p:sp>
    </p:spTree>
    <p:extLst>
      <p:ext uri="{BB962C8B-B14F-4D97-AF65-F5344CB8AC3E}">
        <p14:creationId xmlns:p14="http://schemas.microsoft.com/office/powerpoint/2010/main" val="73771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942" y="4305837"/>
            <a:ext cx="9875520" cy="1356360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sz="3600" dirty="0" smtClean="0">
                <a:solidFill>
                  <a:schemeClr val="tx1"/>
                </a:solidFill>
              </a:rPr>
              <a:t>Suština postojanja ovog centra je između ostalog, podsticanje mladih na formiranje preduzetničkog duha i formiranje želje za susret sa izazovima koje donosi privatni.</a:t>
            </a:r>
            <a:endParaRPr lang="sr-Latn-RS" sz="3600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61942" y="2011251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sz="3600" dirty="0" smtClean="0">
                <a:solidFill>
                  <a:schemeClr val="tx1"/>
                </a:solidFill>
              </a:rPr>
              <a:t>Preduzetniš</a:t>
            </a:r>
            <a:r>
              <a:rPr lang="en-US" sz="3600" dirty="0" smtClean="0">
                <a:solidFill>
                  <a:schemeClr val="tx1"/>
                </a:solidFill>
              </a:rPr>
              <a:t>t</a:t>
            </a:r>
            <a:r>
              <a:rPr lang="sr-Latn-RS" sz="3600" dirty="0" smtClean="0">
                <a:solidFill>
                  <a:schemeClr val="tx1"/>
                </a:solidFill>
              </a:rPr>
              <a:t>vo se i dalje percipira kao posao</a:t>
            </a:r>
            <a:br>
              <a:rPr lang="sr-Latn-RS" sz="3600" dirty="0" smtClean="0">
                <a:solidFill>
                  <a:schemeClr val="tx1"/>
                </a:solidFill>
              </a:rPr>
            </a:br>
            <a:r>
              <a:rPr lang="sr-Latn-RS" sz="3600" dirty="0" smtClean="0">
                <a:solidFill>
                  <a:schemeClr val="tx1"/>
                </a:solidFill>
              </a:rPr>
              <a:t>visokog rizika i pretnja, a ne kao šansa. Zato što je, nažalost, i dalje u Srbiji atraktivnost i sigurnost radnog mesta u javnom sektoru kao i prosečna mesečna zarada mnogo veća nego u privatnom. </a:t>
            </a:r>
            <a:br>
              <a:rPr lang="sr-Latn-RS" sz="3600" dirty="0" smtClean="0">
                <a:solidFill>
                  <a:schemeClr val="tx1"/>
                </a:solidFill>
              </a:rPr>
            </a:br>
            <a:r>
              <a:rPr lang="sr-Latn-RS" sz="3600" dirty="0" smtClean="0">
                <a:solidFill>
                  <a:schemeClr val="tx1"/>
                </a:solidFill>
              </a:rPr>
              <a:t/>
            </a:r>
            <a:br>
              <a:rPr lang="sr-Latn-RS" sz="3600" dirty="0" smtClean="0">
                <a:solidFill>
                  <a:schemeClr val="tx1"/>
                </a:solidFill>
              </a:rPr>
            </a:br>
            <a:endParaRPr lang="sr-Latn-R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849" y="1163392"/>
            <a:ext cx="9875520" cy="1356360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sz="4000" dirty="0" smtClean="0">
                <a:solidFill>
                  <a:schemeClr val="tx1"/>
                </a:solidFill>
              </a:rPr>
              <a:t>Poslednjih godina, škole su označene vođama </a:t>
            </a:r>
            <a:r>
              <a:rPr lang="sr-Latn-RS" sz="4000" dirty="0">
                <a:solidFill>
                  <a:schemeClr val="tx1"/>
                </a:solidFill>
              </a:rPr>
              <a:t>u promovisanju preduzetničkog načina razmišljanja.</a:t>
            </a:r>
            <a:br>
              <a:rPr lang="sr-Latn-RS" sz="4000" dirty="0">
                <a:solidFill>
                  <a:schemeClr val="tx1"/>
                </a:solidFill>
              </a:rPr>
            </a:br>
            <a:endParaRPr lang="sr-Latn-RS" sz="4000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52849" y="3852931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sz="4000" dirty="0" smtClean="0">
                <a:solidFill>
                  <a:schemeClr val="tx1"/>
                </a:solidFill>
              </a:rPr>
              <a:t>Stvaranje</a:t>
            </a:r>
            <a:r>
              <a:rPr lang="en-US" sz="4000" dirty="0" smtClean="0">
                <a:solidFill>
                  <a:schemeClr val="tx1"/>
                </a:solidFill>
              </a:rPr>
              <a:t>m</a:t>
            </a:r>
            <a:r>
              <a:rPr lang="sr-Latn-RS" sz="4000" dirty="0" smtClean="0">
                <a:solidFill>
                  <a:schemeClr val="tx1"/>
                </a:solidFill>
              </a:rPr>
              <a:t> Regionalnog centra za omladinsko preduzetništvo u Ekonomskoj školi Niš </a:t>
            </a:r>
            <a:r>
              <a:rPr lang="en-US" sz="4000" dirty="0" err="1" smtClean="0">
                <a:solidFill>
                  <a:schemeClr val="tx1"/>
                </a:solidFill>
              </a:rPr>
              <a:t>formiran</a:t>
            </a:r>
            <a:r>
              <a:rPr lang="en-US" sz="4000" dirty="0" smtClean="0">
                <a:solidFill>
                  <a:schemeClr val="tx1"/>
                </a:solidFill>
              </a:rPr>
              <a:t> je </a:t>
            </a:r>
            <a:r>
              <a:rPr lang="sr-Latn-RS" sz="4000" dirty="0" smtClean="0">
                <a:solidFill>
                  <a:schemeClr val="tx1"/>
                </a:solidFill>
              </a:rPr>
              <a:t>Inkubator za pokretanje novih učeničkih kompanija jugo</a:t>
            </a:r>
            <a:r>
              <a:rPr lang="en-US" sz="4000" dirty="0" smtClean="0">
                <a:solidFill>
                  <a:schemeClr val="tx1"/>
                </a:solidFill>
              </a:rPr>
              <a:t>-</a:t>
            </a:r>
            <a:r>
              <a:rPr lang="sr-Latn-RS" sz="4000" dirty="0" smtClean="0">
                <a:solidFill>
                  <a:schemeClr val="tx1"/>
                </a:solidFill>
              </a:rPr>
              <a:t>istočne Srbije i stvaranje mehanizama za realizaciju njihovih ciljeva i planova za uspešno poslovanje. </a:t>
            </a:r>
            <a:endParaRPr lang="sr-Latn-R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6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485" y="2863403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sr-Latn-RS" dirty="0">
                <a:solidFill>
                  <a:schemeClr val="tx1"/>
                </a:solidFill>
              </a:rPr>
              <a:t>Koncipiran je tako da predstavnici učeničkih kompanija prođu sve faze koje su podrazumevane za uspešno funkcionisanje i opstanaka na dugi rok jedne </a:t>
            </a:r>
            <a:r>
              <a:rPr lang="sr-Latn-RS" dirty="0" smtClean="0">
                <a:solidFill>
                  <a:schemeClr val="tx1"/>
                </a:solidFill>
              </a:rPr>
              <a:t>kompanije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sr-Latn-RS" dirty="0" smtClean="0">
                <a:solidFill>
                  <a:schemeClr val="tx1"/>
                </a:solidFill>
              </a:rPr>
              <a:t> </a:t>
            </a:r>
            <a:r>
              <a:rPr lang="sr-Latn-RS" dirty="0">
                <a:solidFill>
                  <a:schemeClr val="tx1"/>
                </a:solidFill>
              </a:rPr>
              <a:t>a to su: </a:t>
            </a:r>
            <a:r>
              <a:rPr lang="sr-Latn-RS" u="sng" dirty="0">
                <a:solidFill>
                  <a:schemeClr val="tx1"/>
                </a:solidFill>
              </a:rPr>
              <a:t>proizvodnja, dizajn, marketing, nastup na tržištu, prodaja, </a:t>
            </a:r>
            <a:r>
              <a:rPr lang="sr-Latn-RS" u="sng" dirty="0" smtClean="0">
                <a:solidFill>
                  <a:schemeClr val="tx1"/>
                </a:solidFill>
              </a:rPr>
              <a:t>naplata, pregovori </a:t>
            </a:r>
            <a:r>
              <a:rPr lang="sr-Latn-RS" u="sng" dirty="0">
                <a:solidFill>
                  <a:schemeClr val="tx1"/>
                </a:solidFill>
              </a:rPr>
              <a:t>sa dobavljačima i kupcima, vođenje </a:t>
            </a:r>
            <a:r>
              <a:rPr lang="sr-Latn-RS" u="sng" dirty="0" smtClean="0">
                <a:solidFill>
                  <a:schemeClr val="tx1"/>
                </a:solidFill>
              </a:rPr>
              <a:t>finansija</a:t>
            </a:r>
            <a:r>
              <a:rPr lang="sr-Latn-RS" dirty="0" smtClean="0">
                <a:solidFill>
                  <a:schemeClr val="tx1"/>
                </a:solidFill>
              </a:rPr>
              <a:t>, </a:t>
            </a:r>
            <a:r>
              <a:rPr lang="sr-Latn-RS" dirty="0">
                <a:solidFill>
                  <a:srgbClr val="FF0000"/>
                </a:solidFill>
              </a:rPr>
              <a:t>dok će mladi preduzetnici imati priliku da unaprede svoje znanje iz onih oblasti za koje se opredele. </a:t>
            </a:r>
          </a:p>
        </p:txBody>
      </p:sp>
    </p:spTree>
    <p:extLst>
      <p:ext uri="{BB962C8B-B14F-4D97-AF65-F5344CB8AC3E}">
        <p14:creationId xmlns:p14="http://schemas.microsoft.com/office/powerpoint/2010/main" val="2216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062" y="2670219"/>
            <a:ext cx="9875520" cy="135636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dirty="0" smtClean="0">
                <a:solidFill>
                  <a:schemeClr val="tx1"/>
                </a:solidFill>
              </a:rPr>
              <a:t>Svrha </a:t>
            </a:r>
            <a:r>
              <a:rPr lang="sr-Latn-RS" dirty="0">
                <a:solidFill>
                  <a:schemeClr val="tx1"/>
                </a:solidFill>
              </a:rPr>
              <a:t>projekta je stvoriti kroz Regionalni centar za omladinsko preduzetništvo u Ekonomskoj školi Niš kapacitete kod mladih ljudi od 15 do 19 godina da se bave preduzetništvom u svim njegovim </a:t>
            </a:r>
            <a:r>
              <a:rPr lang="sr-Latn-RS" dirty="0" smtClean="0">
                <a:solidFill>
                  <a:schemeClr val="tx1"/>
                </a:solidFill>
              </a:rPr>
              <a:t>oblicima, </a:t>
            </a:r>
            <a:r>
              <a:rPr lang="sr-Latn-RS" dirty="0">
                <a:solidFill>
                  <a:schemeClr val="tx1"/>
                </a:solidFill>
              </a:rPr>
              <a:t>a naročito proizvodnjom, koji će i po završetku projekta nastaviti da posluju </a:t>
            </a:r>
            <a:r>
              <a:rPr lang="sr-Latn-RS" dirty="0" smtClean="0">
                <a:solidFill>
                  <a:schemeClr val="tx1"/>
                </a:solidFill>
              </a:rPr>
              <a:t>uspešno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endParaRPr lang="sr-Latn-R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4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4007834"/>
            <a:ext cx="218916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438" y="1313645"/>
            <a:ext cx="9875520" cy="2021983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C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Poslednjih godina, u našoj školi je </a:t>
            </a:r>
            <a:r>
              <a:rPr lang="sr-Latn-C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r-Latn-C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eban </a:t>
            </a:r>
            <a:r>
              <a:rPr lang="sr-Latn-C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akcenat stavljen na učeničko preduzetništvo koje se sprovodi pre svega kroz učeničke kompanije. </a:t>
            </a:r>
            <a:r>
              <a:rPr lang="sr-Latn-C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C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C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C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r-Latn-C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23438" y="4209245"/>
            <a:ext cx="9542816" cy="279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CS" alt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sr-Latn-CS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 su </a:t>
            </a:r>
            <a:r>
              <a:rPr lang="sr-Latn-CS" alt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realizovana </a:t>
            </a:r>
            <a:r>
              <a:rPr lang="sr-Latn-CS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 projekta finansijski podržana od strane Ministarstva omladine i sporta, a koje je sproveo Omladinski </a:t>
            </a:r>
            <a:r>
              <a:rPr lang="sr-Latn-CS" alt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Edukativni Centar.</a:t>
            </a:r>
            <a:endParaRPr lang="sr-Latn-CS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CS" alt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CS" alt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CS" alt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CS" alt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r-Latn-CS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8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031" y="2374005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sr-Latn-RS" dirty="0" smtClean="0">
                <a:solidFill>
                  <a:schemeClr val="tx1"/>
                </a:solidFill>
              </a:rPr>
              <a:t>Uz podršku ovog centra, u Ekonomskoj školi  trenutno posluje 5 učeničkih kompanija: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>
                <a:solidFill>
                  <a:schemeClr val="tx1"/>
                </a:solidFill>
              </a:rPr>
              <a:t/>
            </a:r>
            <a:br>
              <a:rPr lang="sr-Latn-RS" dirty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-Organic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-Book keepers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-Married couple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-Color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-Eco school</a:t>
            </a:r>
            <a:endParaRPr lang="sr-Latn-R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3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obuke</a:t>
            </a: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8215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Obuka „Mladih Ambasadora“ srednjih škola o učeničkom preduzetništvu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4100" name="Picture 4" descr="Фотографија корисника Mladi ambasado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412" y="2094750"/>
            <a:ext cx="5704313" cy="42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5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79" y="403159"/>
            <a:ext cx="9875520" cy="1356360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Radionica o učeničkom preduzetništvu u osnovnoj školi „Ćele Kula“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05" y="2073499"/>
            <a:ext cx="5223129" cy="3917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2073499"/>
            <a:ext cx="5203749" cy="390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758" y="532327"/>
            <a:ext cx="9875520" cy="1356360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Obuka u srednjoj poljoprivrednoj školi „Ljubo Mićić“ u Požegi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9" y="2443765"/>
            <a:ext cx="4966953" cy="3725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74" y="2443764"/>
            <a:ext cx="4966953" cy="372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9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Sajmovi i konferencije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52816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273" y="3314163"/>
            <a:ext cx="9875520" cy="1356360"/>
          </a:xfrm>
        </p:spPr>
        <p:txBody>
          <a:bodyPr>
            <a:noAutofit/>
          </a:bodyPr>
          <a:lstStyle/>
          <a:p>
            <a:r>
              <a:rPr lang="sr-Latn-RS" sz="2800" dirty="0" smtClean="0">
                <a:solidFill>
                  <a:schemeClr val="tx1"/>
                </a:solidFill>
              </a:rPr>
              <a:t/>
            </a:r>
            <a:br>
              <a:rPr lang="sr-Latn-RS" sz="2800" dirty="0" smtClean="0">
                <a:solidFill>
                  <a:schemeClr val="tx1"/>
                </a:solidFill>
              </a:rPr>
            </a:br>
            <a:r>
              <a:rPr lang="sr-Latn-RS" sz="2800" dirty="0">
                <a:solidFill>
                  <a:schemeClr val="tx1"/>
                </a:solidFill>
              </a:rPr>
              <a:t/>
            </a:r>
            <a:br>
              <a:rPr lang="sr-Latn-RS" sz="2800" dirty="0">
                <a:solidFill>
                  <a:schemeClr val="tx1"/>
                </a:solidFill>
              </a:rPr>
            </a:br>
            <a:r>
              <a:rPr lang="sr-Latn-RS" sz="2800" dirty="0" smtClean="0">
                <a:solidFill>
                  <a:schemeClr val="tx1"/>
                </a:solidFill>
              </a:rPr>
              <a:t>Tokom desetomesečnog trajanja projekta, rad Regionalnog centra za preduzetništvo i učeničke kompanije „Organic“ predstavljen je tokom 13 sajmova i 6 konferencija.</a:t>
            </a:r>
            <a:r>
              <a:rPr lang="sr-Latn-RS" sz="2800" dirty="0">
                <a:solidFill>
                  <a:schemeClr val="tx1"/>
                </a:solidFill>
              </a:rPr>
              <a:t> </a:t>
            </a:r>
            <a:r>
              <a:rPr lang="sr-Latn-RS" sz="2800" dirty="0" smtClean="0">
                <a:solidFill>
                  <a:schemeClr val="tx1"/>
                </a:solidFill>
              </a:rPr>
              <a:t>Kao posebno značajne konferencije u sferi preduzetništva mladih istakli bismo: </a:t>
            </a:r>
            <a:br>
              <a:rPr lang="sr-Latn-RS" sz="2800" dirty="0" smtClean="0">
                <a:solidFill>
                  <a:schemeClr val="tx1"/>
                </a:solidFill>
              </a:rPr>
            </a:br>
            <a:r>
              <a:rPr lang="sr-Latn-RS" sz="2800" dirty="0">
                <a:solidFill>
                  <a:schemeClr val="tx1"/>
                </a:solidFill>
              </a:rPr>
              <a:t/>
            </a:r>
            <a:br>
              <a:rPr lang="sr-Latn-RS" sz="2800" dirty="0">
                <a:solidFill>
                  <a:schemeClr val="tx1"/>
                </a:solidFill>
              </a:rPr>
            </a:br>
            <a:r>
              <a:rPr lang="sr-Latn-RS" sz="2800" dirty="0" smtClean="0">
                <a:solidFill>
                  <a:schemeClr val="tx1"/>
                </a:solidFill>
              </a:rPr>
              <a:t>*Međunarodna </a:t>
            </a:r>
            <a:r>
              <a:rPr lang="sr-Latn-RS" sz="2800" dirty="0">
                <a:solidFill>
                  <a:schemeClr val="tx1"/>
                </a:solidFill>
              </a:rPr>
              <a:t>konferencija "Zajednička vizija-Obrazovanje za praktično znanje" </a:t>
            </a:r>
            <a:r>
              <a:rPr lang="sr-Latn-RS" sz="2800" dirty="0" smtClean="0">
                <a:solidFill>
                  <a:schemeClr val="tx1"/>
                </a:solidFill>
              </a:rPr>
              <a:t/>
            </a:r>
            <a:br>
              <a:rPr lang="sr-Latn-RS" sz="2800" dirty="0" smtClean="0">
                <a:solidFill>
                  <a:schemeClr val="tx1"/>
                </a:solidFill>
              </a:rPr>
            </a:br>
            <a:r>
              <a:rPr lang="sr-Latn-RS" sz="2800" dirty="0">
                <a:solidFill>
                  <a:schemeClr val="tx1"/>
                </a:solidFill>
              </a:rPr>
              <a:t/>
            </a:r>
            <a:br>
              <a:rPr lang="sr-Latn-RS" sz="2800" dirty="0">
                <a:solidFill>
                  <a:schemeClr val="tx1"/>
                </a:solidFill>
              </a:rPr>
            </a:br>
            <a:r>
              <a:rPr lang="sr-Latn-RS" sz="2800" dirty="0" smtClean="0">
                <a:solidFill>
                  <a:schemeClr val="tx1"/>
                </a:solidFill>
              </a:rPr>
              <a:t>*</a:t>
            </a:r>
            <a:r>
              <a:rPr lang="sr-Latn-RS" sz="2800" dirty="0">
                <a:solidFill>
                  <a:schemeClr val="tx1"/>
                </a:solidFill>
              </a:rPr>
              <a:t>Konferencija "Iskustva i izazovi u zapošljavanju mladih u Nišu", privredna </a:t>
            </a:r>
            <a:r>
              <a:rPr lang="sr-Latn-RS" sz="2800" dirty="0" smtClean="0">
                <a:solidFill>
                  <a:schemeClr val="tx1"/>
                </a:solidFill>
              </a:rPr>
              <a:t>komora</a:t>
            </a:r>
            <a:br>
              <a:rPr lang="sr-Latn-RS" sz="2800" dirty="0" smtClean="0">
                <a:solidFill>
                  <a:schemeClr val="tx1"/>
                </a:solidFill>
              </a:rPr>
            </a:br>
            <a:r>
              <a:rPr lang="sr-Latn-RS" sz="2800" dirty="0">
                <a:solidFill>
                  <a:schemeClr val="tx1"/>
                </a:solidFill>
              </a:rPr>
              <a:t/>
            </a:r>
            <a:br>
              <a:rPr lang="sr-Latn-RS" sz="2800" dirty="0">
                <a:solidFill>
                  <a:schemeClr val="tx1"/>
                </a:solidFill>
              </a:rPr>
            </a:br>
            <a:r>
              <a:rPr lang="sr-Latn-RS" sz="2800" dirty="0" smtClean="0">
                <a:solidFill>
                  <a:schemeClr val="tx1"/>
                </a:solidFill>
              </a:rPr>
              <a:t>kao i:</a:t>
            </a:r>
            <a:br>
              <a:rPr lang="sr-Latn-RS" sz="2800" dirty="0" smtClean="0">
                <a:solidFill>
                  <a:schemeClr val="tx1"/>
                </a:solidFill>
              </a:rPr>
            </a:br>
            <a:r>
              <a:rPr lang="sr-Latn-RS" sz="2800" dirty="0">
                <a:solidFill>
                  <a:schemeClr val="tx1"/>
                </a:solidFill>
              </a:rPr>
              <a:t/>
            </a:r>
            <a:br>
              <a:rPr lang="sr-Latn-RS" sz="2800" dirty="0">
                <a:solidFill>
                  <a:schemeClr val="tx1"/>
                </a:solidFill>
              </a:rPr>
            </a:br>
            <a:r>
              <a:rPr lang="sr-Latn-RS" sz="2800" dirty="0">
                <a:solidFill>
                  <a:schemeClr val="tx1"/>
                </a:solidFill>
              </a:rPr>
              <a:t/>
            </a:r>
            <a:br>
              <a:rPr lang="sr-Latn-RS" sz="2800" dirty="0">
                <a:solidFill>
                  <a:schemeClr val="tx1"/>
                </a:solidFill>
              </a:rPr>
            </a:br>
            <a:r>
              <a:rPr lang="sr-Latn-RS" sz="2800" dirty="0">
                <a:solidFill>
                  <a:schemeClr val="tx1"/>
                </a:solidFill>
              </a:rPr>
              <a:t/>
            </a:r>
            <a:br>
              <a:rPr lang="sr-Latn-RS" sz="2800" dirty="0">
                <a:solidFill>
                  <a:schemeClr val="tx1"/>
                </a:solidFill>
              </a:rPr>
            </a:br>
            <a:r>
              <a:rPr lang="sr-Latn-RS" sz="2800" dirty="0">
                <a:solidFill>
                  <a:schemeClr val="tx1"/>
                </a:solidFill>
              </a:rPr>
              <a:t/>
            </a:r>
            <a:br>
              <a:rPr lang="sr-Latn-RS" sz="2800" dirty="0">
                <a:solidFill>
                  <a:schemeClr val="tx1"/>
                </a:solidFill>
              </a:rPr>
            </a:br>
            <a:endParaRPr lang="sr-Latn-R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8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670" y="815662"/>
            <a:ext cx="4937760" cy="1356360"/>
          </a:xfrm>
        </p:spPr>
        <p:txBody>
          <a:bodyPr>
            <a:normAutofit/>
          </a:bodyPr>
          <a:lstStyle/>
          <a:p>
            <a:r>
              <a:rPr lang="sr-Latn-RS" dirty="0" smtClean="0">
                <a:solidFill>
                  <a:schemeClr val="tx1"/>
                </a:solidFill>
              </a:rPr>
              <a:t>Sajam </a:t>
            </a:r>
            <a:r>
              <a:rPr lang="sr-Latn-RS" dirty="0">
                <a:solidFill>
                  <a:schemeClr val="tx1"/>
                </a:solidFill>
              </a:rPr>
              <a:t>"Put ka sebi"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2" y="2537138"/>
            <a:ext cx="4825284" cy="361896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52587" y="794197"/>
            <a:ext cx="6462976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dirty="0" smtClean="0">
                <a:solidFill>
                  <a:schemeClr val="tx1"/>
                </a:solidFill>
              </a:rPr>
              <a:t>Sajam obrazovanja i profesionalne orijentacije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991" y="2537137"/>
            <a:ext cx="4825284" cy="36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7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962" y="480811"/>
            <a:ext cx="5747197" cy="1356360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Međunarodni sajam etno hrane i pića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359203" y="480811"/>
            <a:ext cx="5747197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dirty="0" smtClean="0">
                <a:solidFill>
                  <a:schemeClr val="tx1"/>
                </a:solidFill>
              </a:rPr>
              <a:t>Međunarodni</a:t>
            </a:r>
          </a:p>
          <a:p>
            <a:r>
              <a:rPr lang="sr-Latn-RS" dirty="0" smtClean="0">
                <a:solidFill>
                  <a:schemeClr val="tx1"/>
                </a:solidFill>
              </a:rPr>
              <a:t>sajam turizma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2" y="1837171"/>
            <a:ext cx="5512076" cy="4134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45" y="1837171"/>
            <a:ext cx="5512075" cy="41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061" y="197476"/>
            <a:ext cx="3781839" cy="1356360"/>
          </a:xfrm>
        </p:spPr>
        <p:txBody>
          <a:bodyPr/>
          <a:lstStyle/>
          <a:p>
            <a:r>
              <a:rPr lang="sr-Latn-RS" dirty="0" smtClean="0">
                <a:solidFill>
                  <a:schemeClr val="tx1"/>
                </a:solidFill>
              </a:rPr>
              <a:t>TC „Roda“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600" y="1930966"/>
            <a:ext cx="5042452" cy="37818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02" y="2184068"/>
            <a:ext cx="5237408" cy="392805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923466" y="609600"/>
            <a:ext cx="3781839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dirty="0" smtClean="0">
                <a:solidFill>
                  <a:schemeClr val="tx1"/>
                </a:solidFill>
              </a:rPr>
              <a:t>Forum naprednih tehnologija</a:t>
            </a:r>
            <a:endParaRPr lang="sr-Latn-R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3018" y="2079470"/>
            <a:ext cx="8767860" cy="1388165"/>
          </a:xfrm>
        </p:spPr>
        <p:txBody>
          <a:bodyPr>
            <a:noAutofit/>
          </a:bodyPr>
          <a:lstStyle/>
          <a:p>
            <a:pPr algn="l"/>
            <a:r>
              <a:rPr lang="sr-Latn-RS" sz="4000" dirty="0" smtClean="0"/>
              <a:t>„Organska proizvodnja - razvojna šansa za mlade“ – školska 2015/2016.</a:t>
            </a:r>
          </a:p>
          <a:p>
            <a:pPr algn="l"/>
            <a:endParaRPr lang="sr-Latn-RS" sz="4000" dirty="0" smtClean="0"/>
          </a:p>
          <a:p>
            <a:pPr algn="l"/>
            <a:r>
              <a:rPr lang="sr-Latn-RS" sz="4000" dirty="0" smtClean="0"/>
              <a:t>„Učeničke kompanije – lideri preduzetništva“ – školska 2016/2017.</a:t>
            </a:r>
            <a:endParaRPr lang="sr-Latn-RS" sz="4000" dirty="0"/>
          </a:p>
        </p:txBody>
      </p:sp>
      <p:pic>
        <p:nvPicPr>
          <p:cNvPr id="4" name="Picture 2" descr="C:\Users\Korisnik\AppData\Local\Temp\Rar$DRa0.015\Logo MOS novo 2014\Latinica.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9461" y="456539"/>
            <a:ext cx="2501040" cy="1328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58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755" y="446682"/>
            <a:ext cx="5360831" cy="1356360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Godišnja konferencija nastavnika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7" y="1803041"/>
            <a:ext cx="5477815" cy="410836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393288" y="446682"/>
            <a:ext cx="5360831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dirty="0" smtClean="0">
                <a:solidFill>
                  <a:schemeClr val="tx1"/>
                </a:solidFill>
              </a:rPr>
              <a:t>Konferencija Teen Talk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32" y="1803041"/>
            <a:ext cx="6157947" cy="41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Poseta Ministra prosvete 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Mladena Šarčevića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5" y="2421228"/>
            <a:ext cx="6193141" cy="3483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24" y="2421228"/>
            <a:ext cx="6193142" cy="348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Učenička kompanija „Organic“</a:t>
            </a: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0800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Novine u proizvodnom asortimanu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8632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513" y="352023"/>
            <a:ext cx="4755524" cy="1356360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Bagremov med sa sušenim voćem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67" y="1850048"/>
            <a:ext cx="6190445" cy="4642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675" y="2476446"/>
            <a:ext cx="4674601" cy="350595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40727" y="352023"/>
            <a:ext cx="4755524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dirty="0" smtClean="0">
                <a:solidFill>
                  <a:schemeClr val="tx1"/>
                </a:solidFill>
              </a:rPr>
              <a:t>Domaći krem od meda</a:t>
            </a:r>
            <a:endParaRPr lang="sr-Latn-R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1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4382037" cy="1356360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Pesto od sremuša sa sušenim v0ćem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5" y="2209753"/>
            <a:ext cx="5522844" cy="4142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31" y="2209753"/>
            <a:ext cx="5522844" cy="41421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614374" y="609600"/>
            <a:ext cx="4382037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dirty="0" smtClean="0">
                <a:solidFill>
                  <a:schemeClr val="tx1"/>
                </a:solidFill>
              </a:rPr>
              <a:t>Prirodna vegeta</a:t>
            </a:r>
            <a:endParaRPr lang="sr-Latn-R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4085823" cy="1356360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Mešavina bilja za rakiju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909" y="2337512"/>
            <a:ext cx="5391955" cy="4043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0" y="2337512"/>
            <a:ext cx="5391955" cy="40439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64974" y="609600"/>
            <a:ext cx="4085823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dirty="0" smtClean="0">
                <a:solidFill>
                  <a:schemeClr val="tx1"/>
                </a:solidFill>
              </a:rPr>
              <a:t>Srčenjak</a:t>
            </a:r>
            <a:endParaRPr lang="sr-Latn-R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456" y="1446727"/>
            <a:ext cx="9875520" cy="135636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dirty="0" smtClean="0">
                <a:solidFill>
                  <a:schemeClr val="tx1"/>
                </a:solidFill>
              </a:rPr>
              <a:t>Ono što je posebno karakteristično za sve proizvode je to da su izrađeni od potpuno prirodnih sastojaka, bez emulgatora i dodatih šećera, a za ceo proizvodni proces i distribuciju, zaduženi su učenici.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513" y="3612524"/>
            <a:ext cx="3760631" cy="28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Brend </a:t>
            </a:r>
            <a:br>
              <a:rPr lang="sr-Latn-RS" dirty="0" smtClean="0"/>
            </a:br>
            <a:r>
              <a:rPr lang="sr-Latn-RS" dirty="0" smtClean="0"/>
              <a:t>bioorganic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30829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79" y="1742940"/>
            <a:ext cx="9875520" cy="135636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dirty="0" smtClean="0">
                <a:solidFill>
                  <a:schemeClr val="tx1"/>
                </a:solidFill>
              </a:rPr>
              <a:t>Tokom daljeg razvoja učeničke kompanije „Organic“ formirana je nova linija proizvoda „BiOrganic“. 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>
                <a:solidFill>
                  <a:schemeClr val="tx1"/>
                </a:solidFill>
              </a:rPr>
              <a:t/>
            </a:r>
            <a:br>
              <a:rPr lang="sr-Latn-RS" dirty="0">
                <a:solidFill>
                  <a:schemeClr val="tx1"/>
                </a:solidFill>
              </a:rPr>
            </a:b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55879" y="4252174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sz="4000" dirty="0" smtClean="0">
                <a:solidFill>
                  <a:schemeClr val="tx1"/>
                </a:solidFill>
              </a:rPr>
              <a:t>Ono što karakteriše ovu liniju jeste prisutnost organskog bilja u prirodnim kozmetičkim proizvodima, kao i specifične mešavine čajeva.</a:t>
            </a:r>
            <a:br>
              <a:rPr lang="sr-Latn-RS" sz="4000" dirty="0" smtClean="0">
                <a:solidFill>
                  <a:schemeClr val="tx1"/>
                </a:solidFill>
              </a:rPr>
            </a:br>
            <a:endParaRPr lang="sr-Latn-R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1648" y="599040"/>
            <a:ext cx="9966960" cy="2926080"/>
          </a:xfrm>
        </p:spPr>
        <p:txBody>
          <a:bodyPr/>
          <a:lstStyle/>
          <a:p>
            <a:r>
              <a:rPr lang="sr-Latn-RS" dirty="0" smtClean="0"/>
              <a:t>Učenička kompanija „organic“</a:t>
            </a:r>
            <a:endParaRPr lang="sr-Latn-RS" dirty="0"/>
          </a:p>
        </p:txBody>
      </p:sp>
      <p:pic>
        <p:nvPicPr>
          <p:cNvPr id="4" name="Picture 2" descr="C:\Users\Korisnik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2587" y="4033916"/>
            <a:ext cx="4705082" cy="2205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76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Kugle za kupanje sa divljom nanom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5" y="2250582"/>
            <a:ext cx="5559380" cy="4169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5" y="2250581"/>
            <a:ext cx="5559379" cy="416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0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626" y="274750"/>
            <a:ext cx="9875520" cy="1356360"/>
          </a:xfrm>
        </p:spPr>
        <p:txBody>
          <a:bodyPr/>
          <a:lstStyle/>
          <a:p>
            <a:r>
              <a:rPr lang="sr-Latn-RS" dirty="0" smtClean="0">
                <a:solidFill>
                  <a:schemeClr val="tx1"/>
                </a:solidFill>
              </a:rPr>
              <a:t>Mešavine čajeva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7781" y="2334298"/>
            <a:ext cx="4868217" cy="3651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8946" y="2334298"/>
            <a:ext cx="4868216" cy="3651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17" y="2334298"/>
            <a:ext cx="4868217" cy="365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4137338" cy="1356360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Mešavina bilja za maske za lice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7" y="2343956"/>
            <a:ext cx="5383367" cy="4037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25" y="2343956"/>
            <a:ext cx="5383368" cy="403752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86440" y="609600"/>
            <a:ext cx="4137338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dirty="0" smtClean="0">
                <a:solidFill>
                  <a:schemeClr val="tx1"/>
                </a:solidFill>
              </a:rPr>
              <a:t>Sapuni sa organskim biljem</a:t>
            </a:r>
            <a:endParaRPr lang="sr-Latn-R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solidFill>
                  <a:schemeClr val="tx1"/>
                </a:solidFill>
              </a:rPr>
              <a:t>Drugo mesto na Regionalnom takmičenju učeničkih kompanija i plasman na Republičko takmičenje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7170" name="Picture 2" descr="Фотографија корисника Dostignuća Mladih u Srbiji/Junior Achievement in Ser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6" y="2409492"/>
            <a:ext cx="5897509" cy="393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68" y="2411896"/>
            <a:ext cx="5239025" cy="392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3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Učenička kompanija „bookkeepers“</a:t>
            </a: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530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781" y="1047482"/>
            <a:ext cx="10551017" cy="1356360"/>
          </a:xfrm>
        </p:spPr>
        <p:txBody>
          <a:bodyPr>
            <a:noAutofit/>
          </a:bodyPr>
          <a:lstStyle/>
          <a:p>
            <a:r>
              <a:rPr lang="sr-Latn-RS" sz="3200" dirty="0" smtClean="0">
                <a:solidFill>
                  <a:schemeClr val="tx1"/>
                </a:solidFill>
              </a:rPr>
              <a:t>Book keepers je nova učenička </a:t>
            </a:r>
            <a:r>
              <a:rPr lang="sr-Latn-RS" sz="3200" dirty="0">
                <a:solidFill>
                  <a:schemeClr val="tx1"/>
                </a:solidFill>
              </a:rPr>
              <a:t>kompanija, osnovana </a:t>
            </a:r>
            <a:r>
              <a:rPr lang="sr-Latn-RS" sz="3200" dirty="0" smtClean="0">
                <a:solidFill>
                  <a:schemeClr val="tx1"/>
                </a:solidFill>
              </a:rPr>
              <a:t>početkom </a:t>
            </a:r>
            <a:r>
              <a:rPr lang="sr-Latn-RS" sz="3200" dirty="0">
                <a:solidFill>
                  <a:schemeClr val="tx1"/>
                </a:solidFill>
              </a:rPr>
              <a:t>š</a:t>
            </a:r>
            <a:r>
              <a:rPr lang="sr-Latn-RS" sz="3200" dirty="0" smtClean="0">
                <a:solidFill>
                  <a:schemeClr val="tx1"/>
                </a:solidFill>
              </a:rPr>
              <a:t>kolske 2016/2017. godine uz podršku Regionalnog centra za učeničko preduzetništvo. </a:t>
            </a:r>
            <a:br>
              <a:rPr lang="sr-Latn-RS" sz="3200" dirty="0" smtClean="0">
                <a:solidFill>
                  <a:schemeClr val="tx1"/>
                </a:solidFill>
              </a:rPr>
            </a:br>
            <a:r>
              <a:rPr lang="sr-Latn-RS" sz="3200" dirty="0">
                <a:solidFill>
                  <a:schemeClr val="tx1"/>
                </a:solidFill>
              </a:rPr>
              <a:t/>
            </a:r>
            <a:br>
              <a:rPr lang="sr-Latn-RS" sz="3200" dirty="0">
                <a:solidFill>
                  <a:schemeClr val="tx1"/>
                </a:solidFill>
              </a:rPr>
            </a:br>
            <a:r>
              <a:rPr lang="sr-Latn-RS" sz="3200" dirty="0">
                <a:solidFill>
                  <a:schemeClr val="tx1"/>
                </a:solidFill>
              </a:rPr>
              <a:t/>
            </a:r>
            <a:br>
              <a:rPr lang="sr-Latn-RS" sz="3200" dirty="0">
                <a:solidFill>
                  <a:schemeClr val="tx1"/>
                </a:solidFill>
              </a:rPr>
            </a:br>
            <a:r>
              <a:rPr lang="sr-Latn-RS" sz="3200" dirty="0" smtClean="0">
                <a:solidFill>
                  <a:schemeClr val="tx1"/>
                </a:solidFill>
              </a:rPr>
              <a:t> </a:t>
            </a:r>
            <a:endParaRPr lang="sr-Latn-RS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1874145"/>
            <a:ext cx="8165206" cy="459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1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78" y="2155065"/>
            <a:ext cx="9875520" cy="135636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dirty="0">
                <a:solidFill>
                  <a:schemeClr val="tx1"/>
                </a:solidFill>
              </a:rPr>
              <a:t>Kompanija se bavi vođenjem i održavanjem sajta i mobilne aplikacije za razmenu knjiga. Postoji i usluga reparacije starih, pohabanih knjiga. Asortiman </a:t>
            </a:r>
            <a:r>
              <a:rPr lang="sr-Latn-RS" dirty="0" smtClean="0">
                <a:solidFill>
                  <a:schemeClr val="tx1"/>
                </a:solidFill>
              </a:rPr>
              <a:t>je obuhvata i beletristiku</a:t>
            </a:r>
            <a:r>
              <a:rPr lang="sr-Latn-RS" dirty="0">
                <a:solidFill>
                  <a:schemeClr val="tx1"/>
                </a:solidFill>
              </a:rPr>
              <a:t>, atlase i specifične vrste naslova</a:t>
            </a:r>
            <a:r>
              <a:rPr lang="sr-Latn-RS" dirty="0" smtClean="0">
                <a:solidFill>
                  <a:schemeClr val="tx1"/>
                </a:solidFill>
              </a:rPr>
              <a:t>.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>
                <a:solidFill>
                  <a:schemeClr val="tx1"/>
                </a:solidFill>
              </a:rPr>
              <a:t/>
            </a:r>
            <a:br>
              <a:rPr lang="sr-Latn-RS" dirty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 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55878" y="487036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sz="4000" dirty="0" smtClean="0">
                <a:solidFill>
                  <a:schemeClr val="tx1"/>
                </a:solidFill>
              </a:rPr>
              <a:t>Reparacija se vrši na neobične nacine, tako što se prave korice od pleksiglasa, drveta, platna, kože.... Korice mogu biti gravirane, oslikane ili urađene tehnikom dekupaž.</a:t>
            </a:r>
            <a:br>
              <a:rPr lang="sr-Latn-RS" sz="4000" dirty="0" smtClean="0">
                <a:solidFill>
                  <a:schemeClr val="tx1"/>
                </a:solidFill>
              </a:rPr>
            </a:br>
            <a:endParaRPr lang="sr-Latn-R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307" y="1227785"/>
            <a:ext cx="9875520" cy="135636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dirty="0" smtClean="0">
                <a:solidFill>
                  <a:schemeClr val="tx1"/>
                </a:solidFill>
              </a:rPr>
              <a:t>Trenutno, </a:t>
            </a:r>
            <a:r>
              <a:rPr lang="sr-Latn-RS" dirty="0">
                <a:solidFill>
                  <a:schemeClr val="tx1"/>
                </a:solidFill>
              </a:rPr>
              <a:t>naša aplikacija je na android </a:t>
            </a:r>
            <a:r>
              <a:rPr lang="sr-Latn-RS" dirty="0" smtClean="0">
                <a:solidFill>
                  <a:schemeClr val="tx1"/>
                </a:solidFill>
              </a:rPr>
              <a:t>sistemu, </a:t>
            </a:r>
            <a:r>
              <a:rPr lang="sr-Latn-RS" dirty="0">
                <a:solidFill>
                  <a:schemeClr val="tx1"/>
                </a:solidFill>
              </a:rPr>
              <a:t>ali planiramo da u </a:t>
            </a:r>
            <a:r>
              <a:rPr lang="sr-Latn-RS" dirty="0" smtClean="0">
                <a:solidFill>
                  <a:schemeClr val="tx1"/>
                </a:solidFill>
              </a:rPr>
              <a:t>budućem </a:t>
            </a:r>
            <a:r>
              <a:rPr lang="sr-Latn-RS" dirty="0">
                <a:solidFill>
                  <a:schemeClr val="tx1"/>
                </a:solidFill>
              </a:rPr>
              <a:t>poslovanju napravimo i aplikacije za iOS i windows operativne sisteme.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307" y="3043708"/>
            <a:ext cx="4846749" cy="302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5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637" y="2335369"/>
            <a:ext cx="9875520" cy="135636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dirty="0" smtClean="0">
                <a:solidFill>
                  <a:schemeClr val="tx1"/>
                </a:solidFill>
              </a:rPr>
              <a:t>Učešće </a:t>
            </a:r>
            <a:r>
              <a:rPr lang="sr-Latn-RS" dirty="0">
                <a:solidFill>
                  <a:schemeClr val="tx1"/>
                </a:solidFill>
              </a:rPr>
              <a:t>u ovom programu omogućilo je članovima kompanije da praktično primene teorijska znanja, a kao članovi Regionalnog centra imali smo priliku da obogatimo svoje neformalno obrazovanje znanjem i praksom iz različitih oblasti.</a:t>
            </a:r>
          </a:p>
        </p:txBody>
      </p:sp>
    </p:spTree>
    <p:extLst>
      <p:ext uri="{BB962C8B-B14F-4D97-AF65-F5344CB8AC3E}">
        <p14:creationId xmlns:p14="http://schemas.microsoft.com/office/powerpoint/2010/main" val="5259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saradnja</a:t>
            </a: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898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705" y="1369453"/>
            <a:ext cx="9875520" cy="135636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dirty="0" smtClean="0">
                <a:solidFill>
                  <a:schemeClr val="tx1"/>
                </a:solidFill>
              </a:rPr>
              <a:t>Učenička kompanija nastala je </a:t>
            </a:r>
            <a:r>
              <a:rPr lang="sr-Latn-RS" dirty="0">
                <a:solidFill>
                  <a:schemeClr val="tx1"/>
                </a:solidFill>
              </a:rPr>
              <a:t>u okviru projekta  “Organska proizvodnja-razvojna šansa za mlade”.</a:t>
            </a:r>
            <a:br>
              <a:rPr lang="sr-Latn-RS" dirty="0">
                <a:solidFill>
                  <a:schemeClr val="tx1"/>
                </a:solidFill>
              </a:rPr>
            </a:br>
            <a:r>
              <a:rPr lang="sr-Latn-RS" dirty="0">
                <a:solidFill>
                  <a:schemeClr val="tx1"/>
                </a:solidFill>
              </a:rPr>
              <a:t/>
            </a:r>
            <a:br>
              <a:rPr lang="sr-Latn-RS" dirty="0">
                <a:solidFill>
                  <a:schemeClr val="tx1"/>
                </a:solidFill>
              </a:rPr>
            </a:b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75705" y="2622782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sz="4000" dirty="0" smtClean="0">
                <a:solidFill>
                  <a:schemeClr val="tx1"/>
                </a:solidFill>
              </a:rPr>
              <a:t>Projekat je sproveden u saradnji sa učenicima Ekonomske i Ugostiteljsko-turističke škole. </a:t>
            </a:r>
            <a:endParaRPr lang="sr-Latn-RS" sz="4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orisnik\Desktop\Komp\image-3816f972aae852bb33032135259ac093dab287c884c008dedfb2c365f37354ba-V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321788">
            <a:off x="7618555" y="4095860"/>
            <a:ext cx="3348286" cy="224178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119">
            <a:off x="4717203" y="3978826"/>
            <a:ext cx="2980386" cy="2235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4920">
            <a:off x="1752338" y="4365728"/>
            <a:ext cx="2640169" cy="198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0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147" y="5116754"/>
            <a:ext cx="9875520" cy="1356360"/>
          </a:xfrm>
        </p:spPr>
        <p:txBody>
          <a:bodyPr>
            <a:normAutofit fontScale="90000"/>
          </a:bodyPr>
          <a:lstStyle/>
          <a:p>
            <a:pPr marL="571500" lvl="0" indent="-571500" eaLnBrk="0" fontAlgn="base" hangingPunct="0">
              <a:lnSpc>
                <a:spcPct val="100000"/>
              </a:lnSpc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sr-Latn-RS" altLang="sr-Latn-R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Potpisan je akt o partnerstvu sa Kazneno-popravnim domom u Nišu, a sa ciljem da se integrišu mladi štićenici kpz-a.</a:t>
            </a:r>
            <a:br>
              <a:rPr lang="sr-Latn-RS" altLang="sr-Latn-R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RS" altLang="sr-Latn-R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RS" altLang="sr-Latn-R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RS" altLang="sr-Latn-R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sr-Latn-RS" altLang="sr-Latn-R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99147" y="1864494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eaLnBrk="0" fontAlgn="base" hangingPunct="0">
              <a:lnSpc>
                <a:spcPct val="100000"/>
              </a:lnSpc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sr-Latn-RS" altLang="sr-Latn-R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ŠOSO 14. oktobar uzela je učešće u projektu koje će doprineti angažovanju mladih sa invaliditetom, koji su, po svim istrživanjima, najteže zapošljive grupe u zemlji.</a:t>
            </a:r>
            <a:r>
              <a:rPr lang="sr-Latn-RS" altLang="sr-Latn-RS" sz="4000" dirty="0" smtClean="0">
                <a:solidFill>
                  <a:schemeClr val="tx1"/>
                </a:solidFill>
              </a:rPr>
              <a:t/>
            </a:r>
            <a:br>
              <a:rPr lang="sr-Latn-RS" altLang="sr-Latn-RS" sz="4000" dirty="0" smtClean="0">
                <a:solidFill>
                  <a:schemeClr val="tx1"/>
                </a:solidFill>
              </a:rPr>
            </a:br>
            <a:r>
              <a:rPr lang="sr-Latn-RS" altLang="sr-Latn-R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sr-Latn-RS" altLang="sr-Latn-R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9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425" y="3880834"/>
            <a:ext cx="10319198" cy="1356360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Sa </a:t>
            </a:r>
            <a:r>
              <a:rPr lang="en-US" sz="4000" dirty="0" err="1">
                <a:solidFill>
                  <a:schemeClr val="tx1"/>
                </a:solidFill>
              </a:rPr>
              <a:t>novotvorenim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restoranom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sr-Latn-RS" sz="4000" dirty="0">
                <a:solidFill>
                  <a:schemeClr val="tx1"/>
                </a:solidFill>
              </a:rPr>
              <a:t>„Stambolijski“ i gospodinom Sašom Mišićem ostvarena je saradnja u okviru koje je stvorena nova </a:t>
            </a:r>
            <a:r>
              <a:rPr lang="sr-Latn-RS" sz="4000" dirty="0" smtClean="0">
                <a:solidFill>
                  <a:schemeClr val="tx1"/>
                </a:solidFill>
              </a:rPr>
              <a:t>linija </a:t>
            </a:r>
            <a:r>
              <a:rPr lang="sr-Latn-RS" sz="4000" dirty="0">
                <a:solidFill>
                  <a:schemeClr val="tx1"/>
                </a:solidFill>
              </a:rPr>
              <a:t>proizvoda specifičnih slatka, džemova i želea od zanimljivih prirodnih sirovina. Ovaj restoran poseduje i Gift shop koji je u pripremi i u kome će se distribuirati i ostali proizvodi iz asortimana. </a:t>
            </a:r>
            <a:br>
              <a:rPr lang="sr-Latn-RS" sz="4000" dirty="0">
                <a:solidFill>
                  <a:schemeClr val="tx1"/>
                </a:solidFill>
              </a:rPr>
            </a:br>
            <a:endParaRPr lang="sr-Latn-RS" sz="4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386" y="295137"/>
            <a:ext cx="4783487" cy="17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7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03" y="3958432"/>
            <a:ext cx="4645654" cy="2613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23" y="364058"/>
            <a:ext cx="5215943" cy="3477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373489"/>
            <a:ext cx="5201795" cy="346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3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430" y="2779125"/>
            <a:ext cx="9875520" cy="1356360"/>
          </a:xfrm>
        </p:spPr>
        <p:txBody>
          <a:bodyPr>
            <a:noAutofit/>
          </a:bodyPr>
          <a:lstStyle/>
          <a:p>
            <a:pPr marL="457200" lvl="0" indent="-457200" eaLnBrk="0" fontAlgn="base" hangingPunct="0">
              <a:lnSpc>
                <a:spcPct val="100000"/>
              </a:lnSpc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sr-Latn-RS" altLang="sr-Latn-R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U oblast </a:t>
            </a:r>
            <a:r>
              <a:rPr lang="sr-Latn-RS" altLang="sr-Latn-RS" sz="4000" dirty="0">
                <a:solidFill>
                  <a:schemeClr val="tx1"/>
                </a:solidFill>
                <a:cs typeface="Arial" panose="020B0604020202020204" pitchFamily="34" charset="0"/>
              </a:rPr>
              <a:t>preduzetnistva kroz proces </a:t>
            </a:r>
            <a:r>
              <a:rPr lang="sr-Latn-RS" altLang="sr-Latn-R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proizvodnje i prodaje sirovina poput borovnica, brusnica, lešnika, oraha, meda uključene su i dve poljoprivredne škole; </a:t>
            </a:r>
            <a:r>
              <a:rPr lang="sr-Latn-RS" altLang="sr-Latn-RS" sz="4000" dirty="0" smtClean="0">
                <a:solidFill>
                  <a:srgbClr val="FF0000"/>
                </a:solidFill>
                <a:cs typeface="Arial" panose="020B0604020202020204" pitchFamily="34" charset="0"/>
              </a:rPr>
              <a:t>„Ljubo Mićić“ </a:t>
            </a:r>
            <a:r>
              <a:rPr lang="sr-Latn-RS" altLang="sr-Latn-R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iz Požege i </a:t>
            </a:r>
            <a:r>
              <a:rPr lang="sr-Latn-RS" altLang="sr-Latn-RS" sz="4000" dirty="0" smtClean="0">
                <a:solidFill>
                  <a:srgbClr val="FF0000"/>
                </a:solidFill>
                <a:cs typeface="Arial" panose="020B0604020202020204" pitchFamily="34" charset="0"/>
              </a:rPr>
              <a:t>„Šumatovac“ </a:t>
            </a:r>
            <a:r>
              <a:rPr lang="sr-Latn-RS" altLang="sr-Latn-R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iz Aleksinca. </a:t>
            </a:r>
            <a:r>
              <a:rPr lang="sr-Latn-RS" sz="4000" dirty="0" smtClean="0">
                <a:solidFill>
                  <a:schemeClr val="tx1"/>
                </a:solidFill>
              </a:rPr>
              <a:t>Na taj način, kroz </a:t>
            </a:r>
            <a:r>
              <a:rPr lang="sr-Latn-RS" sz="4000" dirty="0">
                <a:solidFill>
                  <a:schemeClr val="tx1"/>
                </a:solidFill>
              </a:rPr>
              <a:t>projekat </a:t>
            </a:r>
            <a:r>
              <a:rPr lang="sr-Latn-RS" sz="4000" dirty="0" smtClean="0">
                <a:solidFill>
                  <a:schemeClr val="tx1"/>
                </a:solidFill>
              </a:rPr>
              <a:t>su </a:t>
            </a:r>
            <a:r>
              <a:rPr lang="sr-Latn-RS" sz="4000" dirty="0">
                <a:solidFill>
                  <a:schemeClr val="tx1"/>
                </a:solidFill>
              </a:rPr>
              <a:t>u sektor preduzetništva </a:t>
            </a:r>
            <a:r>
              <a:rPr lang="sr-Latn-RS" sz="4000" dirty="0" smtClean="0">
                <a:solidFill>
                  <a:schemeClr val="tx1"/>
                </a:solidFill>
              </a:rPr>
              <a:t>uključeni </a:t>
            </a:r>
            <a:r>
              <a:rPr lang="sr-Latn-RS" sz="4000" dirty="0">
                <a:solidFill>
                  <a:schemeClr val="tx1"/>
                </a:solidFill>
              </a:rPr>
              <a:t>i </a:t>
            </a:r>
            <a:r>
              <a:rPr lang="sr-Latn-RS" sz="4000" dirty="0" smtClean="0">
                <a:solidFill>
                  <a:schemeClr val="tx1"/>
                </a:solidFill>
              </a:rPr>
              <a:t>mladi </a:t>
            </a:r>
            <a:r>
              <a:rPr lang="sr-Latn-RS" sz="4000" dirty="0">
                <a:solidFill>
                  <a:schemeClr val="tx1"/>
                </a:solidFill>
              </a:rPr>
              <a:t>iz ruralnih </a:t>
            </a:r>
            <a:r>
              <a:rPr lang="sr-Latn-RS" sz="4000" dirty="0" smtClean="0">
                <a:solidFill>
                  <a:schemeClr val="tx1"/>
                </a:solidFill>
              </a:rPr>
              <a:t>područja.</a:t>
            </a:r>
            <a:endParaRPr lang="sr-Latn-RS" altLang="sr-Latn-R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ssl.gstatic.com/ui/v1/icons/mail/images/cleard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8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80" y="1279301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sr-Latn-RS" dirty="0" smtClean="0">
                <a:solidFill>
                  <a:schemeClr val="tx1"/>
                </a:solidFill>
              </a:rPr>
              <a:t>Potpisan je i memorandum o saradnji sa nemačkom organizacijom „Help“ koja je izrazila interesovanje za finansiranje preradnih kapaciteta za izradu naše linije proizvoda.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5122" name="Picture 2" descr="Резултат слика за organizacija hel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86" y="3361708"/>
            <a:ext cx="3919860" cy="26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35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21" y="1575515"/>
            <a:ext cx="9875520" cy="135636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dirty="0" smtClean="0">
                <a:solidFill>
                  <a:schemeClr val="tx1"/>
                </a:solidFill>
              </a:rPr>
              <a:t>„Kuća čaja“ iz Niša je još jedna od organizacija koja je pružila podršku našem radu u vidu savetodavne podrške iz oblasti sakupljanja plodova i pripreme hrane. </a:t>
            </a:r>
            <a:br>
              <a:rPr lang="sr-Latn-RS" dirty="0" smtClean="0">
                <a:solidFill>
                  <a:schemeClr val="tx1"/>
                </a:solidFill>
              </a:rPr>
            </a:b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30121" y="4046112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sz="4000" dirty="0" smtClean="0">
                <a:solidFill>
                  <a:schemeClr val="tx1"/>
                </a:solidFill>
              </a:rPr>
              <a:t>Tokom realizacije oba projekta pružena je podrška od strane grada, kao i kancelarije za mlade grada Niša.</a:t>
            </a:r>
            <a:endParaRPr lang="sr-Latn-R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854" y="2615641"/>
            <a:ext cx="9966960" cy="292608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Sertifikat o organskom poreklu i međunarodno poslovanje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231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64" y="0"/>
            <a:ext cx="499511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22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9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5819" y="3603392"/>
            <a:ext cx="4462820" cy="3347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761270" y="3577683"/>
            <a:ext cx="4492201" cy="3369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541810" y="-247366"/>
            <a:ext cx="4462819" cy="3347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770934" y="-247364"/>
            <a:ext cx="4462819" cy="3347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287035" y="3740430"/>
            <a:ext cx="4462819" cy="3347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287034" y="-247365"/>
            <a:ext cx="4462819" cy="33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94516" y="2541431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sz="3600" dirty="0" smtClean="0">
                <a:solidFill>
                  <a:schemeClr val="tx1"/>
                </a:solidFill>
              </a:rPr>
              <a:t>Usled dobrog tržišnog pozicioniranja, a za potrebe obavljanja poslovnih transkacija sa pravnim licima u zemlji i inostranstvu, Omladinski Edukativni Centar preregistrovan je dodavanjem šifre za obavljanje privredne delatnosti koja je i prijavljena kod MOS-a u Jedinstvenoj evidenciji udruženja mladih.</a:t>
            </a:r>
          </a:p>
          <a:p>
            <a:endParaRPr lang="sr-Latn-RS" sz="3600" dirty="0">
              <a:solidFill>
                <a:schemeClr val="tx1"/>
              </a:solidFill>
            </a:endParaRPr>
          </a:p>
          <a:p>
            <a:r>
              <a:rPr lang="sr-Latn-RS" sz="3600" dirty="0" smtClean="0">
                <a:solidFill>
                  <a:schemeClr val="tx1"/>
                </a:solidFill>
              </a:rPr>
              <a:t>1086 – Proizvodnja homogenizovanih hranljivih preparata i dijetetske hrane.</a:t>
            </a:r>
            <a:endParaRPr lang="sr-Latn-R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3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062" y="1807336"/>
            <a:ext cx="9875520" cy="135636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dirty="0">
                <a:solidFill>
                  <a:schemeClr val="tx1"/>
                </a:solidFill>
              </a:rPr>
              <a:t>Inicijalna aktivnost na projektu je obuhvatala </a:t>
            </a:r>
            <a:r>
              <a:rPr lang="sr-Latn-RS" dirty="0" smtClean="0">
                <a:solidFill>
                  <a:schemeClr val="tx1"/>
                </a:solidFill>
              </a:rPr>
              <a:t>edukacije </a:t>
            </a:r>
            <a:r>
              <a:rPr lang="sr-Latn-RS" dirty="0">
                <a:solidFill>
                  <a:schemeClr val="tx1"/>
                </a:solidFill>
              </a:rPr>
              <a:t>na temu omladinskog preduzetništva, </a:t>
            </a:r>
            <a:r>
              <a:rPr lang="sr-Latn-RS" dirty="0" smtClean="0">
                <a:solidFill>
                  <a:schemeClr val="tx1"/>
                </a:solidFill>
              </a:rPr>
              <a:t>koje su održane </a:t>
            </a:r>
            <a:r>
              <a:rPr lang="sr-Latn-RS" dirty="0">
                <a:solidFill>
                  <a:schemeClr val="tx1"/>
                </a:solidFill>
              </a:rPr>
              <a:t>od strane trenera Nacionalne službe za zapošljavanje-filijale u Nišu.</a:t>
            </a:r>
            <a:br>
              <a:rPr lang="sr-Latn-RS" dirty="0">
                <a:solidFill>
                  <a:schemeClr val="tx1"/>
                </a:solidFill>
              </a:rPr>
            </a:b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49062" y="4644765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sz="4000" dirty="0" smtClean="0">
                <a:solidFill>
                  <a:schemeClr val="tx1"/>
                </a:solidFill>
              </a:rPr>
              <a:t>Obuke su bile zasnovane na segmentima preduzetništva koji se tiču marketinga, distribucije, brendiranja, dizajna i proizvodnje.</a:t>
            </a:r>
            <a:endParaRPr lang="sr-Latn-R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4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01" y="0"/>
            <a:ext cx="499511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50" y="0"/>
            <a:ext cx="499511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16" y="0"/>
            <a:ext cx="3850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58" y="3472733"/>
            <a:ext cx="5291130" cy="309549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17313" y="1485138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sr-Latn-RS" dirty="0" smtClean="0">
                <a:solidFill>
                  <a:schemeClr val="tx1"/>
                </a:solidFill>
              </a:rPr>
              <a:t>Iskustvo </a:t>
            </a:r>
            <a:r>
              <a:rPr lang="sr-Latn-RS" dirty="0">
                <a:solidFill>
                  <a:schemeClr val="tx1"/>
                </a:solidFill>
              </a:rPr>
              <a:t>stečeno u preduzetničkom obrazovanju povećava mogućnost otvaranja novih kompanija, samozapošljavanja, stvaranja novih radnih mesta, ali i sticanja samopouzdanja i jačanja kreativnosti i društvene odgovornosti kod mladih ljudi.</a:t>
            </a:r>
          </a:p>
        </p:txBody>
      </p:sp>
    </p:spTree>
    <p:extLst>
      <p:ext uri="{BB962C8B-B14F-4D97-AF65-F5344CB8AC3E}">
        <p14:creationId xmlns:p14="http://schemas.microsoft.com/office/powerpoint/2010/main" val="39904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576" y="956426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>
                <a:solidFill>
                  <a:schemeClr val="tx1"/>
                </a:solidFill>
              </a:rPr>
              <a:t>Oko 20% mladih koji su učestvovali u učeničkim kompanijama u srednjoj školi, kasnije zaista i osnuju svoje preduzeće, što je preko tri puta više od opšte populacije.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89" y="2768958"/>
            <a:ext cx="4323688" cy="36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Hvala na pažnji!</a:t>
            </a: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256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031" y="2013398"/>
            <a:ext cx="9875520" cy="135636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dirty="0">
                <a:solidFill>
                  <a:schemeClr val="tx1"/>
                </a:solidFill>
              </a:rPr>
              <a:t>Organic je </a:t>
            </a:r>
            <a:r>
              <a:rPr lang="sr-Latn-RS" dirty="0" smtClean="0">
                <a:solidFill>
                  <a:schemeClr val="tx1"/>
                </a:solidFill>
              </a:rPr>
              <a:t>kompanija koja </a:t>
            </a:r>
            <a:r>
              <a:rPr lang="sr-Latn-RS" dirty="0">
                <a:solidFill>
                  <a:schemeClr val="tx1"/>
                </a:solidFill>
              </a:rPr>
              <a:t>se bavi </a:t>
            </a:r>
            <a:r>
              <a:rPr lang="sr-Latn-RS" dirty="0" smtClean="0">
                <a:solidFill>
                  <a:schemeClr val="tx1"/>
                </a:solidFill>
              </a:rPr>
              <a:t>proizvodnjom, pakovanjem </a:t>
            </a:r>
            <a:r>
              <a:rPr lang="sr-Latn-RS" dirty="0">
                <a:solidFill>
                  <a:schemeClr val="tx1"/>
                </a:solidFill>
              </a:rPr>
              <a:t>i prodajom </a:t>
            </a:r>
            <a:r>
              <a:rPr lang="sr-Latn-RS" dirty="0" smtClean="0">
                <a:solidFill>
                  <a:schemeClr val="tx1"/>
                </a:solidFill>
              </a:rPr>
              <a:t>specifičnih proizvoda izrađenih od prirodnih sirovina iz našeg okruženja.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>
                <a:solidFill>
                  <a:schemeClr val="tx1"/>
                </a:solidFill>
              </a:rPr>
              <a:t/>
            </a:r>
            <a:br>
              <a:rPr lang="sr-Latn-RS" dirty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/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>
                <a:solidFill>
                  <a:schemeClr val="tx1"/>
                </a:solidFill>
              </a:rPr>
              <a:t/>
            </a:r>
            <a:br>
              <a:rPr lang="sr-Latn-R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246031" y="4368085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sz="4000" dirty="0">
                <a:solidFill>
                  <a:schemeClr val="tx1"/>
                </a:solidFill>
              </a:rPr>
              <a:t>P</a:t>
            </a:r>
            <a:r>
              <a:rPr lang="sr-Latn-RS" sz="4000" dirty="0" smtClean="0">
                <a:solidFill>
                  <a:schemeClr val="tx1"/>
                </a:solidFill>
              </a:rPr>
              <a:t>roizvodi  ove kompanije izdvajaju </a:t>
            </a:r>
            <a:r>
              <a:rPr lang="sr-Latn-RS" sz="4000" dirty="0">
                <a:solidFill>
                  <a:schemeClr val="tx1"/>
                </a:solidFill>
              </a:rPr>
              <a:t>se zato što </a:t>
            </a:r>
            <a:r>
              <a:rPr lang="sr-Latn-RS" sz="4000" dirty="0" smtClean="0">
                <a:solidFill>
                  <a:schemeClr val="tx1"/>
                </a:solidFill>
              </a:rPr>
              <a:t>imaju organsko poreklo,  </a:t>
            </a:r>
            <a:r>
              <a:rPr lang="sr-Latn-RS" sz="4000" dirty="0">
                <a:solidFill>
                  <a:schemeClr val="tx1"/>
                </a:solidFill>
              </a:rPr>
              <a:t>specifičnu </a:t>
            </a:r>
            <a:r>
              <a:rPr lang="sr-Latn-RS" sz="4000" dirty="0" smtClean="0">
                <a:solidFill>
                  <a:schemeClr val="tx1"/>
                </a:solidFill>
              </a:rPr>
              <a:t>ambalažu izrađenu od kafenog papira </a:t>
            </a:r>
            <a:r>
              <a:rPr lang="sr-Latn-RS" sz="4000" dirty="0">
                <a:solidFill>
                  <a:schemeClr val="tx1"/>
                </a:solidFill>
              </a:rPr>
              <a:t>i za celokupan proizvodni proces zaduženi </a:t>
            </a:r>
            <a:r>
              <a:rPr lang="sr-Latn-RS" sz="4000" dirty="0" smtClean="0">
                <a:solidFill>
                  <a:schemeClr val="tx1"/>
                </a:solidFill>
              </a:rPr>
              <a:t>su učenici.</a:t>
            </a:r>
            <a:endParaRPr lang="sr-Latn-R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2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7" y="1678547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sr-Latn-RS" dirty="0">
                <a:solidFill>
                  <a:schemeClr val="tx1"/>
                </a:solidFill>
              </a:rPr>
              <a:t>U proizvodnom asortimanu je </a:t>
            </a:r>
            <a:r>
              <a:rPr lang="sr-Latn-RS" dirty="0" smtClean="0">
                <a:solidFill>
                  <a:schemeClr val="tx1"/>
                </a:solidFill>
              </a:rPr>
              <a:t>prisutno: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>
                <a:solidFill>
                  <a:schemeClr val="tx1"/>
                </a:solidFill>
              </a:rPr>
              <a:t/>
            </a:r>
            <a:br>
              <a:rPr lang="sr-Latn-RS" dirty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-12 </a:t>
            </a:r>
            <a:r>
              <a:rPr lang="sr-Latn-RS" dirty="0">
                <a:solidFill>
                  <a:schemeClr val="tx1"/>
                </a:solidFill>
              </a:rPr>
              <a:t>vrsti </a:t>
            </a:r>
            <a:r>
              <a:rPr lang="sr-Latn-RS" dirty="0" smtClean="0">
                <a:solidFill>
                  <a:schemeClr val="tx1"/>
                </a:solidFill>
              </a:rPr>
              <a:t>čajeva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-3 </a:t>
            </a:r>
            <a:r>
              <a:rPr lang="sr-Latn-RS" dirty="0">
                <a:solidFill>
                  <a:schemeClr val="tx1"/>
                </a:solidFill>
              </a:rPr>
              <a:t>vrste začinskog </a:t>
            </a:r>
            <a:r>
              <a:rPr lang="sr-Latn-RS" dirty="0" smtClean="0">
                <a:solidFill>
                  <a:schemeClr val="tx1"/>
                </a:solidFill>
              </a:rPr>
              <a:t>bilja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-slatka </a:t>
            </a:r>
            <a:r>
              <a:rPr lang="sr-Latn-RS" dirty="0">
                <a:solidFill>
                  <a:schemeClr val="tx1"/>
                </a:solidFill>
              </a:rPr>
              <a:t>od </a:t>
            </a:r>
            <a:r>
              <a:rPr lang="sr-Latn-RS" dirty="0" smtClean="0">
                <a:solidFill>
                  <a:schemeClr val="tx1"/>
                </a:solidFill>
              </a:rPr>
              <a:t>ljubičica, vrganja i crne trube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-đubrivo slepog miša</a:t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Latn-RS" dirty="0" smtClean="0">
                <a:solidFill>
                  <a:schemeClr val="tx1"/>
                </a:solidFill>
              </a:rPr>
              <a:t>-Organic coffee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720" y="436808"/>
            <a:ext cx="2229655" cy="2972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7167">
            <a:off x="7595584" y="3262755"/>
            <a:ext cx="3674772" cy="2756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202">
            <a:off x="4428726" y="4022067"/>
            <a:ext cx="3011872" cy="22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395" y="789269"/>
            <a:ext cx="9875520" cy="135636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sr-Latn-RS" dirty="0" smtClean="0">
                <a:solidFill>
                  <a:schemeClr val="tx1"/>
                </a:solidFill>
              </a:rPr>
              <a:t>Proizvodi su predstavljeni tokom 15 lokalnih i nacionalnih sajmova i konferencija kao i u 13 televizijskih i radio emisija.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574405" y="5561079"/>
            <a:ext cx="6338553" cy="11997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mtClean="0">
                <a:solidFill>
                  <a:schemeClr val="tx1"/>
                </a:solidFill>
                <a:hlinkClick r:id="rId2"/>
              </a:rPr>
              <a:t>https://www.youtube.com/watch?v=dzlp_Ld94Os</a:t>
            </a:r>
            <a:endParaRPr lang="sr-Latn-RS" smtClean="0">
              <a:solidFill>
                <a:schemeClr val="tx1"/>
              </a:solidFill>
            </a:endParaRPr>
          </a:p>
          <a:p>
            <a:r>
              <a:rPr lang="sr-Latn-RS" smtClean="0">
                <a:solidFill>
                  <a:schemeClr val="tx1"/>
                </a:solidFill>
              </a:rPr>
              <a:t>Link emisije „Znanje imanje“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Korisnik\Desktop\Komp\image-eed4bc990d2d689cb550110b9c64d752db3e3bcb2f5471a0739585bfa695767e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7327" y="2305318"/>
            <a:ext cx="4385729" cy="293638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8841">
            <a:off x="1123507" y="2624705"/>
            <a:ext cx="4404575" cy="330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459</TotalTime>
  <Words>1272</Words>
  <Application>Microsoft Office PowerPoint</Application>
  <PresentationFormat>Custom</PresentationFormat>
  <Paragraphs>87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Basis</vt:lpstr>
      <vt:lpstr>Učeničke kompanije -lideri preduzetništva</vt:lpstr>
      <vt:lpstr>Poslednjih godina, u našoj školi je poseban akcenat stavljen na učeničko preduzetništvo koje se sprovodi pre svega kroz učeničke kompanije.   </vt:lpstr>
      <vt:lpstr>PowerPoint Presentation</vt:lpstr>
      <vt:lpstr>Učenička kompanija „organic“</vt:lpstr>
      <vt:lpstr>Učenička kompanija nastala je u okviru projekta  “Organska proizvodnja-razvojna šansa za mlade”.  </vt:lpstr>
      <vt:lpstr>Inicijalna aktivnost na projektu je obuhvatala edukacije na temu omladinskog preduzetništva, koje su održane od strane trenera Nacionalne službe za zapošljavanje-filijale u Nišu. </vt:lpstr>
      <vt:lpstr>Organic je kompanija koja se bavi proizvodnjom, pakovanjem i prodajom specifičnih proizvoda izrađenih od prirodnih sirovina iz našeg okruženja.    </vt:lpstr>
      <vt:lpstr>U proizvodnom asortimanu je prisutno:  -12 vrsti čajeva -3 vrste začinskog bilja -slatka od ljubičica, vrganja i crne trube -đubrivo slepog miša -Organic coffee</vt:lpstr>
      <vt:lpstr>Proizvodi su predstavljeni tokom 15 lokalnih i nacionalnih sajmova i konferencija kao i u 13 televizijskih i radio emisija.</vt:lpstr>
      <vt:lpstr>Treće mesto na Regionalnom takmičenju učeničkih kompanija</vt:lpstr>
      <vt:lpstr>Drugo mesto na Republičkom takmičenju učeničkih kompanija</vt:lpstr>
      <vt:lpstr>Generalni menadžer kompanije, Kristina Petrović, proglašena je jednim od 10 najboljih mladih lidera Srbije u konkurenciji od 100 učenika. </vt:lpstr>
      <vt:lpstr>2016/2017.</vt:lpstr>
      <vt:lpstr>Regionalni centar za omladinsko preduzetništvo</vt:lpstr>
      <vt:lpstr>Nezaposlenost mladih je danas globalni problem. Prema podacima Ankete o radnoj snazi iz oktobra 2013. godine, stopa nezaposlenosti lica radnog uzrasta u Srbiji iznosila je 23%, dok je stopa nezaposlenosti mladih uzrasta 15 do 29 godina, znatno veća:  -između 15 i 19 - 62.8% -20 i 24 - 46.5%  -25 do 29 - 35.8%). </vt:lpstr>
      <vt:lpstr>Suština postojanja ovog centra je između ostalog, podsticanje mladih na formiranje preduzetničkog duha i formiranje želje za susret sa izazovima koje donosi privatni.</vt:lpstr>
      <vt:lpstr>Poslednjih godina, škole su označene vođama u promovisanju preduzetničkog načina razmišljanja. </vt:lpstr>
      <vt:lpstr>Koncipiran je tako da predstavnici učeničkih kompanija prođu sve faze koje su podrazumevane za uspešno funkcionisanje i opstanaka na dugi rok jedne kompanije, a to su: proizvodnja, dizajn, marketing, nastup na tržištu, prodaja, naplata, pregovori sa dobavljačima i kupcima, vođenje finansija, dok će mladi preduzetnici imati priliku da unaprede svoje znanje iz onih oblasti za koje se opredele. </vt:lpstr>
      <vt:lpstr>Svrha projekta je stvoriti kroz Regionalni centar za omladinsko preduzetništvo u Ekonomskoj školi Niš kapacitete kod mladih ljudi od 15 do 19 godina da se bave preduzetništvom u svim njegovim oblicima, a naročito proizvodnjom, koji će i po završetku projekta nastaviti da posluju uspešno. </vt:lpstr>
      <vt:lpstr>Uz podršku ovog centra, u Ekonomskoj školi  trenutno posluje 5 učeničkih kompanija:  -Organic -Book keepers -Married couple -Color -Eco school</vt:lpstr>
      <vt:lpstr>obuke</vt:lpstr>
      <vt:lpstr>Obuka „Mladih Ambasadora“ srednjih škola o učeničkom preduzetništvu</vt:lpstr>
      <vt:lpstr>Radionica o učeničkom preduzetništvu u osnovnoj školi „Ćele Kula“</vt:lpstr>
      <vt:lpstr>Obuka u srednjoj poljoprivrednoj školi „Ljubo Mićić“ u Požegi</vt:lpstr>
      <vt:lpstr>Sajmovi i konferencije</vt:lpstr>
      <vt:lpstr>  Tokom desetomesečnog trajanja projekta, rad Regionalnog centra za preduzetništvo i učeničke kompanije „Organic“ predstavljen je tokom 13 sajmova i 6 konferencija. Kao posebno značajne konferencije u sferi preduzetništva mladih istakli bismo:   *Međunarodna konferencija "Zajednička vizija-Obrazovanje za praktično znanje"   *Konferencija "Iskustva i izazovi u zapošljavanju mladih u Nišu", privredna komora  kao i:     </vt:lpstr>
      <vt:lpstr>Sajam "Put ka sebi"</vt:lpstr>
      <vt:lpstr>Međunarodni sajam etno hrane i pića</vt:lpstr>
      <vt:lpstr>TC „Roda“</vt:lpstr>
      <vt:lpstr>Godišnja konferencija nastavnika</vt:lpstr>
      <vt:lpstr>Poseta Ministra prosvete  Mladena Šarčevića</vt:lpstr>
      <vt:lpstr>Učenička kompanija „Organic“</vt:lpstr>
      <vt:lpstr>Novine u proizvodnom asortimanu</vt:lpstr>
      <vt:lpstr>Bagremov med sa sušenim voćem</vt:lpstr>
      <vt:lpstr>Pesto od sremuša sa sušenim v0ćem</vt:lpstr>
      <vt:lpstr>Mešavina bilja za rakiju</vt:lpstr>
      <vt:lpstr>Ono što je posebno karakteristično za sve proizvode je to da su izrađeni od potpuno prirodnih sastojaka, bez emulgatora i dodatih šećera, a za ceo proizvodni proces i distribuciju, zaduženi su učenici.</vt:lpstr>
      <vt:lpstr>Brend  bioorganic</vt:lpstr>
      <vt:lpstr>Tokom daljeg razvoja učeničke kompanije „Organic“ formirana je nova linija proizvoda „BiOrganic“.   </vt:lpstr>
      <vt:lpstr>Kugle za kupanje sa divljom nanom</vt:lpstr>
      <vt:lpstr>Mešavine čajeva</vt:lpstr>
      <vt:lpstr>Mešavina bilja za maske za lice</vt:lpstr>
      <vt:lpstr>Drugo mesto na Regionalnom takmičenju učeničkih kompanija i plasman na Republičko takmičenje</vt:lpstr>
      <vt:lpstr>Učenička kompanija „bookkeepers“</vt:lpstr>
      <vt:lpstr>Book keepers je nova učenička kompanija, osnovana početkom školske 2016/2017. godine uz podršku Regionalnog centra za učeničko preduzetništvo.     </vt:lpstr>
      <vt:lpstr>Kompanija se bavi vođenjem i održavanjem sajta i mobilne aplikacije za razmenu knjiga. Postoji i usluga reparacije starih, pohabanih knjiga. Asortiman je obuhvata i beletristiku, atlase i specifične vrste naslova.   </vt:lpstr>
      <vt:lpstr>Trenutno, naša aplikacija je na android sistemu, ali planiramo da u budućem poslovanju napravimo i aplikacije za iOS i windows operativne sisteme.</vt:lpstr>
      <vt:lpstr>Učešće u ovom programu omogućilo je članovima kompanije da praktično primene teorijska znanja, a kao članovi Regionalnog centra imali smo priliku da obogatimo svoje neformalno obrazovanje znanjem i praksom iz različitih oblasti.</vt:lpstr>
      <vt:lpstr>saradnja</vt:lpstr>
      <vt:lpstr>Potpisan je akt o partnerstvu sa Kazneno-popravnim domom u Nišu, a sa ciljem da se integrišu mladi štićenici kpz-a.    </vt:lpstr>
      <vt:lpstr>Sa novotvorenim restoranom „Stambolijski“ i gospodinom Sašom Mišićem ostvarena je saradnja u okviru koje je stvorena nova linija proizvoda specifičnih slatka, džemova i želea od zanimljivih prirodnih sirovina. Ovaj restoran poseduje i Gift shop koji je u pripremi i u kome će se distribuirati i ostali proizvodi iz asortimana.  </vt:lpstr>
      <vt:lpstr>PowerPoint Presentation</vt:lpstr>
      <vt:lpstr>U oblast preduzetnistva kroz proces proizvodnje i prodaje sirovina poput borovnica, brusnica, lešnika, oraha, meda uključene su i dve poljoprivredne škole; „Ljubo Mićić“ iz Požege i „Šumatovac“ iz Aleksinca. Na taj način, kroz projekat su u sektor preduzetništva uključeni i mladi iz ruralnih područja.</vt:lpstr>
      <vt:lpstr>Potpisan je i memorandum o saradnji sa nemačkom organizacijom „Help“ koja je izrazila interesovanje za finansiranje preradnih kapaciteta za izradu naše linije proizvoda.</vt:lpstr>
      <vt:lpstr>„Kuća čaja“ iz Niša je još jedna od organizacija koja je pružila podršku našem radu u vidu savetodavne podrške iz oblasti sakupljanja plodova i pripreme hrane.  </vt:lpstr>
      <vt:lpstr>Sertifikat o organskom poreklu i međunarodno poslovanje</vt:lpstr>
      <vt:lpstr>PowerPoint Presentation</vt:lpstr>
      <vt:lpstr>PowerPoint Presentation</vt:lpstr>
      <vt:lpstr>PowerPoint Presentation</vt:lpstr>
      <vt:lpstr>PowerPoint Presentation</vt:lpstr>
      <vt:lpstr>Iskustvo stečeno u preduzetničkom obrazovanju povećava mogućnost otvaranja novih kompanija, samozapošljavanja, stvaranja novih radnih mesta, ali i sticanja samopouzdanja i jačanja kreativnosti i društvene odgovornosti kod mladih ljudi.</vt:lpstr>
      <vt:lpstr>Oko 20% mladih koji su učestvovali u učeničkim kompanijama u srednjoj školi, kasnije zaista i osnuju svoje preduzeće, što je preko tri puta više od opšte populacije. </vt:lpstr>
      <vt:lpstr>Hvala na pažnji!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brend centar</dc:creator>
  <cp:lastModifiedBy>Ucenik</cp:lastModifiedBy>
  <cp:revision>50</cp:revision>
  <dcterms:created xsi:type="dcterms:W3CDTF">2017-04-26T12:28:42Z</dcterms:created>
  <dcterms:modified xsi:type="dcterms:W3CDTF">2017-04-28T13:44:32Z</dcterms:modified>
</cp:coreProperties>
</file>